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handoutMasterIdLst>
    <p:handoutMasterId r:id="rId55"/>
  </p:handoutMasterIdLst>
  <p:sldIdLst>
    <p:sldId id="256" r:id="rId5"/>
    <p:sldId id="603" r:id="rId6"/>
    <p:sldId id="2147472896" r:id="rId7"/>
    <p:sldId id="2147472895" r:id="rId8"/>
    <p:sldId id="293" r:id="rId9"/>
    <p:sldId id="331" r:id="rId10"/>
    <p:sldId id="2147472835" r:id="rId11"/>
    <p:sldId id="2147472837" r:id="rId12"/>
    <p:sldId id="2147472858" r:id="rId13"/>
    <p:sldId id="2147472859" r:id="rId14"/>
    <p:sldId id="2147472889" r:id="rId15"/>
    <p:sldId id="2147472897" r:id="rId16"/>
    <p:sldId id="2147472900" r:id="rId17"/>
    <p:sldId id="2147472873" r:id="rId18"/>
    <p:sldId id="2147472860" r:id="rId19"/>
    <p:sldId id="2147472899" r:id="rId20"/>
    <p:sldId id="2147472862" r:id="rId21"/>
    <p:sldId id="2147472863" r:id="rId22"/>
    <p:sldId id="2147472864" r:id="rId23"/>
    <p:sldId id="2147472865" r:id="rId24"/>
    <p:sldId id="2147472866" r:id="rId25"/>
    <p:sldId id="2147472869" r:id="rId26"/>
    <p:sldId id="2147472870" r:id="rId27"/>
    <p:sldId id="2147472871" r:id="rId28"/>
    <p:sldId id="2147472872" r:id="rId29"/>
    <p:sldId id="2147472874" r:id="rId30"/>
    <p:sldId id="2147472888" r:id="rId31"/>
    <p:sldId id="2147472876" r:id="rId32"/>
    <p:sldId id="2147472877" r:id="rId33"/>
    <p:sldId id="2147472882" r:id="rId34"/>
    <p:sldId id="671" r:id="rId35"/>
    <p:sldId id="2147472878" r:id="rId36"/>
    <p:sldId id="2147472879" r:id="rId37"/>
    <p:sldId id="2147472880" r:id="rId38"/>
    <p:sldId id="2147472881" r:id="rId39"/>
    <p:sldId id="2147472892" r:id="rId40"/>
    <p:sldId id="602" r:id="rId41"/>
    <p:sldId id="2147472884" r:id="rId42"/>
    <p:sldId id="2147472885" r:id="rId43"/>
    <p:sldId id="2147472886" r:id="rId44"/>
    <p:sldId id="290" r:id="rId45"/>
    <p:sldId id="2147472883" r:id="rId46"/>
    <p:sldId id="431" r:id="rId47"/>
    <p:sldId id="432" r:id="rId48"/>
    <p:sldId id="324" r:id="rId49"/>
    <p:sldId id="326" r:id="rId50"/>
    <p:sldId id="325" r:id="rId51"/>
    <p:sldId id="478" r:id="rId52"/>
    <p:sldId id="434"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3D2B07-E3CD-0A66-C8A5-DDEA65734DB0}" name="Kittredge, Karen J." initials="KK" userId="S::karen_kittredge@harvard.edu::7e74089c-903e-415a-94df-9a19c33513b9" providerId="AD"/>
  <p188:author id="{4B2BD319-CBB3-56D5-BE77-5BBDB03FC72E}" name="Suraj, Radha" initials="SR" userId="S::radha_suraj@seas.harvard.edu::9c08ac4a-7e7a-40d0-9463-49b93ea611b2" providerId="AD"/>
  <p188:author id="{BE21C337-9D06-0609-3F4F-134E6DDEFB48}" name="Van Den Bosch, Maria" initials="VM" userId="S::maria_bosch@harvard.edu::91637cd4-0f59-464d-a8bf-a365a5bf36e6" providerId="AD"/>
  <p188:author id="{8867203B-73A3-16E1-1031-AFC7CD754774}" name="Chiasson, Sophie M" initials="CS" userId="S::sophie_chiasson@harvard.edu::df7d8873-9085-4500-b461-8a54781bc35e" providerId="AD"/>
  <p188:author id="{F420584E-1DFA-FD02-59ED-967359B121D3}" name="Frost, Teresa" initials="TF" userId="S::teresa_frost@harvard.edu::d029b03c-5136-445c-81ca-f72043c25b78" providerId="AD"/>
  <p188:author id="{F56CBB84-E4A2-5501-3D70-3D751501DA52}" name="Neira, Jennifer Marie" initials="NJ" userId="S::jennifer_neira@harvard.edu::3d1ef8cc-9973-4d20-8cfb-98c5bf875e66" providerId="AD"/>
  <p188:author id="{F0EAFABC-B862-CD5F-202B-16A6D4A7CEDB}" name="Anderson, Christyne" initials="CA" userId="S::christyne_anderson@harvard.edu::a3975ad9-944b-4a61-824d-dcb924da1c60" providerId="AD"/>
  <p188:author id="{E4A1F8F2-AE4F-1729-642B-7D90C2907B44}" name="Anderson, Krister Bernt" initials="KBA" userId="Anderson, Krister Bernt" providerId="None"/>
  <p188:author id="{0A42EEFE-62DC-B087-A377-30FD4D600EF6}" name="Lester, Amy" initials="LA" userId="S::amy_lester@harvard.edu::0d025f53-f856-4960-99a6-57ac85e352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4AC"/>
    <a:srgbClr val="4DC58D"/>
    <a:srgbClr val="ED7D31"/>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C0E2F-8911-4438-B7CF-4E98954C2BB7}" v="12" dt="2026-06-15T16:03:07.01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33" autoAdjust="0"/>
  </p:normalViewPr>
  <p:slideViewPr>
    <p:cSldViewPr snapToGrid="0">
      <p:cViewPr varScale="1">
        <p:scale>
          <a:sx n="68" d="100"/>
          <a:sy n="68" d="100"/>
        </p:scale>
        <p:origin x="21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policies.fad.harvard.edu/pages/independent-contractor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policies.fad.harvard.edu/pages/independent-contractor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1862C-720A-4BA2-9064-8C27C8B6986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FF4A87EE-26E9-4405-B5CB-95CFEF858B18}">
      <dgm:prSet phldrT="[Text]" custT="1"/>
      <dgm:spPr/>
      <dgm:t>
        <a:bodyPr/>
        <a:lstStyle/>
        <a:p>
          <a:r>
            <a:rPr lang="en-US" sz="3300" dirty="0"/>
            <a:t>Employee</a:t>
          </a:r>
        </a:p>
        <a:p>
          <a:r>
            <a:rPr lang="en-US" sz="1600" dirty="0"/>
            <a:t>Paid via PeopleSoft or an approved out-of-state or out-of-country payroll</a:t>
          </a:r>
        </a:p>
      </dgm:t>
      <dgm:extLst>
        <a:ext uri="{E40237B7-FDA0-4F09-8148-C483321AD2D9}">
          <dgm14:cNvPr xmlns:dgm14="http://schemas.microsoft.com/office/drawing/2010/diagram" id="0" name="" descr="Employee is paid via PeopleSoft and is an individual being paid compensation or salary and wages in exchange for past, present or future services that are primarily for Harvard's benefit. It requires a Form I-9 a, they receive a W-2 and may have income taxes withheld. A vendor (also called supplier/contractor) may be paid for the purchase of goods and/or services and can be operating as a single individual or multiple employee business. Can be unincorporated, a company, LLC, business partnership, nonprofit, etc. Individuals or single-person companies (regardless of company type)must comply with the independent contractor policy. Foreign vendors may have taxes withheld and may receive a 1042S or 1099 based on vendor and payment type and tax status. "/>
        </a:ext>
      </dgm:extLst>
    </dgm:pt>
    <dgm:pt modelId="{35437BEE-EB11-4756-9555-E8E3A062485A}" type="parTrans" cxnId="{78747336-049E-4039-88E1-CEFF6FCE3573}">
      <dgm:prSet/>
      <dgm:spPr/>
      <dgm:t>
        <a:bodyPr/>
        <a:lstStyle/>
        <a:p>
          <a:endParaRPr lang="en-US"/>
        </a:p>
      </dgm:t>
    </dgm:pt>
    <dgm:pt modelId="{60168B0D-540B-4BCE-BDF7-1895C4A538E5}" type="sibTrans" cxnId="{78747336-049E-4039-88E1-CEFF6FCE3573}">
      <dgm:prSet/>
      <dgm:spPr/>
      <dgm:t>
        <a:bodyPr/>
        <a:lstStyle/>
        <a:p>
          <a:endParaRPr lang="en-US"/>
        </a:p>
      </dgm:t>
    </dgm:pt>
    <dgm:pt modelId="{75A68391-ABF4-4D58-9446-1B258FFEAE5F}">
      <dgm:prSet phldrT="[Text]" custT="1"/>
      <dgm:spPr/>
      <dgm:t>
        <a:bodyPr/>
        <a:lstStyle/>
        <a:p>
          <a:pPr algn="l">
            <a:lnSpc>
              <a:spcPct val="112000"/>
            </a:lnSpc>
            <a:spcAft>
              <a:spcPts val="0"/>
            </a:spcAft>
            <a:buFont typeface="Arial" panose="020B0604020202020204" pitchFamily="34" charset="0"/>
            <a:buNone/>
          </a:pPr>
          <a:endParaRPr lang="en-US" sz="1800" dirty="0"/>
        </a:p>
      </dgm:t>
    </dgm:pt>
    <dgm:pt modelId="{7EB7339C-F38E-47B4-8E64-2E1F46FB2C15}" type="parTrans" cxnId="{E6FC3654-44EB-459D-A9F3-911FEF4886ED}">
      <dgm:prSet/>
      <dgm:spPr/>
      <dgm:t>
        <a:bodyPr/>
        <a:lstStyle/>
        <a:p>
          <a:endParaRPr lang="en-US"/>
        </a:p>
      </dgm:t>
    </dgm:pt>
    <dgm:pt modelId="{468F0A75-0F13-4CC6-A3F8-428030711BB3}" type="sibTrans" cxnId="{E6FC3654-44EB-459D-A9F3-911FEF4886ED}">
      <dgm:prSet/>
      <dgm:spPr/>
      <dgm:t>
        <a:bodyPr/>
        <a:lstStyle/>
        <a:p>
          <a:endParaRPr lang="en-US"/>
        </a:p>
      </dgm:t>
    </dgm:pt>
    <dgm:pt modelId="{88159FDA-6BDF-46A1-BC8C-36D03F7D6439}">
      <dgm:prSet phldrT="[Text]" custT="1"/>
      <dgm:spPr/>
      <dgm:t>
        <a:bodyPr/>
        <a:lstStyle/>
        <a:p>
          <a:pPr algn="ctr">
            <a:lnSpc>
              <a:spcPct val="100000"/>
            </a:lnSpc>
            <a:spcAft>
              <a:spcPts val="0"/>
            </a:spcAft>
          </a:pPr>
          <a:endParaRPr lang="en-US" sz="3300" dirty="0"/>
        </a:p>
        <a:p>
          <a:pPr algn="ctr">
            <a:lnSpc>
              <a:spcPct val="100000"/>
            </a:lnSpc>
            <a:spcAft>
              <a:spcPts val="0"/>
            </a:spcAft>
          </a:pPr>
          <a:endParaRPr lang="en-US" sz="1600" dirty="0"/>
        </a:p>
        <a:p>
          <a:pPr algn="ctr">
            <a:lnSpc>
              <a:spcPct val="100000"/>
            </a:lnSpc>
            <a:spcAft>
              <a:spcPts val="0"/>
            </a:spcAft>
          </a:pPr>
          <a:r>
            <a:rPr lang="en-US" sz="3300" dirty="0"/>
            <a:t>Vendor</a:t>
          </a:r>
        </a:p>
        <a:p>
          <a:pPr algn="ctr">
            <a:lnSpc>
              <a:spcPct val="100000"/>
            </a:lnSpc>
            <a:spcAft>
              <a:spcPts val="0"/>
            </a:spcAft>
          </a:pPr>
          <a:r>
            <a:rPr lang="en-US" sz="1400" dirty="0"/>
            <a:t>(May also be called a Supplier or Contractor and may be paid for the purchase of goods and/or services.)</a:t>
          </a:r>
        </a:p>
        <a:p>
          <a:pPr algn="ctr">
            <a:lnSpc>
              <a:spcPct val="100000"/>
            </a:lnSpc>
            <a:spcAft>
              <a:spcPts val="0"/>
            </a:spcAft>
          </a:pPr>
          <a:r>
            <a:rPr lang="en-US" sz="1600" dirty="0"/>
            <a:t>Paid via Accounts Payable (B2P)</a:t>
          </a:r>
        </a:p>
        <a:p>
          <a:pPr algn="ctr">
            <a:lnSpc>
              <a:spcPct val="100000"/>
            </a:lnSpc>
            <a:spcAft>
              <a:spcPts val="0"/>
            </a:spcAft>
          </a:pPr>
          <a:endParaRPr lang="en-US" sz="1600" dirty="0"/>
        </a:p>
        <a:p>
          <a:pPr algn="l">
            <a:lnSpc>
              <a:spcPct val="100000"/>
            </a:lnSpc>
            <a:spcAft>
              <a:spcPts val="0"/>
            </a:spcAft>
          </a:pPr>
          <a:r>
            <a:rPr lang="en-US" sz="1600" dirty="0"/>
            <a:t>NOTE: Both individuals and entities can be a vendor. </a:t>
          </a:r>
        </a:p>
      </dgm:t>
    </dgm:pt>
    <dgm:pt modelId="{E1F632F7-0D5F-4944-8D99-DA93093B75A7}" type="parTrans" cxnId="{4402773B-A46A-4B12-B22B-C18175AD083B}">
      <dgm:prSet/>
      <dgm:spPr/>
      <dgm:t>
        <a:bodyPr/>
        <a:lstStyle/>
        <a:p>
          <a:endParaRPr lang="en-US"/>
        </a:p>
      </dgm:t>
    </dgm:pt>
    <dgm:pt modelId="{8AFB4F31-F7D5-4A45-B667-636A1016A9D6}" type="sibTrans" cxnId="{4402773B-A46A-4B12-B22B-C18175AD083B}">
      <dgm:prSet/>
      <dgm:spPr/>
      <dgm:t>
        <a:bodyPr/>
        <a:lstStyle/>
        <a:p>
          <a:endParaRPr lang="en-US"/>
        </a:p>
      </dgm:t>
    </dgm:pt>
    <dgm:pt modelId="{8155B784-4853-4286-82B4-8C6D28C81780}">
      <dgm:prSet phldrT="[Text]" custT="1"/>
      <dgm:spPr/>
      <dgm:t>
        <a:bodyPr/>
        <a:lstStyle/>
        <a:p>
          <a:pPr marL="285750" indent="-285750" algn="l" defTabSz="933450">
            <a:spcAft>
              <a:spcPts val="0"/>
            </a:spcAft>
            <a:buNone/>
          </a:pPr>
          <a:endParaRPr lang="en-US" sz="1600" dirty="0"/>
        </a:p>
      </dgm:t>
    </dgm:pt>
    <dgm:pt modelId="{09987EBD-422F-4321-BC58-B548C1C8E488}" type="parTrans" cxnId="{9A655A35-7D78-45E6-9ADE-C9B096944357}">
      <dgm:prSet/>
      <dgm:spPr/>
      <dgm:t>
        <a:bodyPr/>
        <a:lstStyle/>
        <a:p>
          <a:endParaRPr lang="en-US"/>
        </a:p>
      </dgm:t>
    </dgm:pt>
    <dgm:pt modelId="{44A00121-1B6A-4B05-9DE7-956834961E5D}" type="sibTrans" cxnId="{9A655A35-7D78-45E6-9ADE-C9B096944357}">
      <dgm:prSet/>
      <dgm:spPr/>
      <dgm:t>
        <a:bodyPr/>
        <a:lstStyle/>
        <a:p>
          <a:endParaRPr lang="en-US"/>
        </a:p>
      </dgm:t>
    </dgm:pt>
    <dgm:pt modelId="{8D5A4D4C-51D9-4A3D-8FBC-50661314F9C5}">
      <dgm:prSet phldrT="[Text]" custT="1"/>
      <dgm:spPr/>
      <dgm:t>
        <a:bodyPr/>
        <a:lstStyle/>
        <a:p>
          <a:pPr>
            <a:lnSpc>
              <a:spcPct val="90000"/>
            </a:lnSpc>
            <a:spcAft>
              <a:spcPct val="15000"/>
            </a:spcAft>
          </a:pPr>
          <a:r>
            <a:rPr lang="en-US" sz="1800" dirty="0"/>
            <a:t>Individual</a:t>
          </a:r>
        </a:p>
      </dgm:t>
    </dgm:pt>
    <dgm:pt modelId="{B0EDAB11-12F9-43F8-8FC7-B3DA1A765985}" type="parTrans" cxnId="{2323FE92-1364-41E9-A603-EF3FDA21B455}">
      <dgm:prSet/>
      <dgm:spPr/>
      <dgm:t>
        <a:bodyPr/>
        <a:lstStyle/>
        <a:p>
          <a:endParaRPr lang="en-US"/>
        </a:p>
      </dgm:t>
    </dgm:pt>
    <dgm:pt modelId="{81855445-D94F-4307-85E8-570818820A36}" type="sibTrans" cxnId="{2323FE92-1364-41E9-A603-EF3FDA21B455}">
      <dgm:prSet/>
      <dgm:spPr/>
      <dgm:t>
        <a:bodyPr/>
        <a:lstStyle/>
        <a:p>
          <a:endParaRPr lang="en-US"/>
        </a:p>
      </dgm:t>
    </dgm:pt>
    <dgm:pt modelId="{B8AE0F08-DDA0-44A0-9FAB-5203BF542DD2}">
      <dgm:prSet phldrT="[Text]" custT="1"/>
      <dgm:spPr/>
      <dgm:t>
        <a:bodyPr/>
        <a:lstStyle/>
        <a:p>
          <a:pPr>
            <a:lnSpc>
              <a:spcPct val="90000"/>
            </a:lnSpc>
            <a:spcAft>
              <a:spcPct val="15000"/>
            </a:spcAft>
          </a:pPr>
          <a:r>
            <a:rPr lang="en-US" sz="1800" dirty="0"/>
            <a:t>Generally being paid compensation or salary and wages in exchange for past, present or future services that are primarily for Harvard’s benefit.</a:t>
          </a:r>
        </a:p>
      </dgm:t>
    </dgm:pt>
    <dgm:pt modelId="{7BF30561-856E-4F14-ADFB-E5E62341831F}" type="parTrans" cxnId="{9D155ED5-C9D8-4415-9E67-8CDD4292F250}">
      <dgm:prSet/>
      <dgm:spPr/>
      <dgm:t>
        <a:bodyPr/>
        <a:lstStyle/>
        <a:p>
          <a:endParaRPr lang="en-US"/>
        </a:p>
      </dgm:t>
    </dgm:pt>
    <dgm:pt modelId="{F27C4A52-E696-4FC8-8262-1903E0A79B7F}" type="sibTrans" cxnId="{9D155ED5-C9D8-4415-9E67-8CDD4292F250}">
      <dgm:prSet/>
      <dgm:spPr/>
      <dgm:t>
        <a:bodyPr/>
        <a:lstStyle/>
        <a:p>
          <a:endParaRPr lang="en-US"/>
        </a:p>
      </dgm:t>
    </dgm:pt>
    <dgm:pt modelId="{618E142D-8E81-4292-99C9-04F9364F98AC}">
      <dgm:prSet phldrT="[Text]" custT="1"/>
      <dgm:spPr/>
      <dgm:t>
        <a:bodyPr/>
        <a:lstStyle/>
        <a:p>
          <a:pPr>
            <a:lnSpc>
              <a:spcPct val="90000"/>
            </a:lnSpc>
            <a:spcAft>
              <a:spcPct val="15000"/>
            </a:spcAft>
          </a:pPr>
          <a:r>
            <a:rPr lang="en-US" sz="1800" dirty="0"/>
            <a:t>Requires a Form I-9</a:t>
          </a:r>
        </a:p>
      </dgm:t>
    </dgm:pt>
    <dgm:pt modelId="{EC3A752E-5571-489E-A40E-022C86319FC9}" type="parTrans" cxnId="{427989B4-48B2-4C2A-8934-3E7A4B5A160C}">
      <dgm:prSet/>
      <dgm:spPr/>
      <dgm:t>
        <a:bodyPr/>
        <a:lstStyle/>
        <a:p>
          <a:endParaRPr lang="en-US"/>
        </a:p>
      </dgm:t>
    </dgm:pt>
    <dgm:pt modelId="{F562668C-60B7-4692-98E2-95FB5C240510}" type="sibTrans" cxnId="{427989B4-48B2-4C2A-8934-3E7A4B5A160C}">
      <dgm:prSet/>
      <dgm:spPr/>
      <dgm:t>
        <a:bodyPr/>
        <a:lstStyle/>
        <a:p>
          <a:endParaRPr lang="en-US"/>
        </a:p>
      </dgm:t>
    </dgm:pt>
    <dgm:pt modelId="{E7D3FB2F-BE81-4391-91D3-20F5998B8239}">
      <dgm:prSet phldrT="[Text]" custT="1"/>
      <dgm:spPr/>
      <dgm:t>
        <a:bodyPr/>
        <a:lstStyle/>
        <a:p>
          <a:pPr>
            <a:lnSpc>
              <a:spcPct val="90000"/>
            </a:lnSpc>
            <a:spcAft>
              <a:spcPct val="15000"/>
            </a:spcAft>
          </a:pPr>
          <a:r>
            <a:rPr lang="en-US" sz="1800" dirty="0"/>
            <a:t>Receives a W-2</a:t>
          </a:r>
        </a:p>
      </dgm:t>
    </dgm:pt>
    <dgm:pt modelId="{BD70DE2A-6602-4FDC-B4C4-6F9070C0825F}" type="parTrans" cxnId="{03109E79-BE61-45A6-9C64-8291B490ABBE}">
      <dgm:prSet/>
      <dgm:spPr/>
      <dgm:t>
        <a:bodyPr/>
        <a:lstStyle/>
        <a:p>
          <a:endParaRPr lang="en-US"/>
        </a:p>
      </dgm:t>
    </dgm:pt>
    <dgm:pt modelId="{91037074-66A9-4AE5-A858-3851FAC332A3}" type="sibTrans" cxnId="{03109E79-BE61-45A6-9C64-8291B490ABBE}">
      <dgm:prSet/>
      <dgm:spPr/>
      <dgm:t>
        <a:bodyPr/>
        <a:lstStyle/>
        <a:p>
          <a:endParaRPr lang="en-US"/>
        </a:p>
      </dgm:t>
    </dgm:pt>
    <dgm:pt modelId="{36786D4B-68FA-442E-8EE0-7D6AAFE2DAD3}">
      <dgm:prSet phldrT="[Text]" custT="1"/>
      <dgm:spPr/>
      <dgm:t>
        <a:bodyPr/>
        <a:lstStyle/>
        <a:p>
          <a:pPr>
            <a:lnSpc>
              <a:spcPct val="90000"/>
            </a:lnSpc>
            <a:spcAft>
              <a:spcPct val="15000"/>
            </a:spcAft>
          </a:pPr>
          <a:r>
            <a:rPr lang="en-US" sz="1800" dirty="0"/>
            <a:t>May have income taxes withheld</a:t>
          </a:r>
        </a:p>
      </dgm:t>
    </dgm:pt>
    <dgm:pt modelId="{0C43ABAA-6198-43DC-9119-1F9BC33505AA}" type="parTrans" cxnId="{4C8B7C8B-E01B-4591-8F0E-3E66D059E94F}">
      <dgm:prSet/>
      <dgm:spPr/>
      <dgm:t>
        <a:bodyPr/>
        <a:lstStyle/>
        <a:p>
          <a:endParaRPr lang="en-US"/>
        </a:p>
      </dgm:t>
    </dgm:pt>
    <dgm:pt modelId="{4145733D-4FE5-49F4-AC76-174A32DE6F38}" type="sibTrans" cxnId="{4C8B7C8B-E01B-4591-8F0E-3E66D059E94F}">
      <dgm:prSet/>
      <dgm:spPr/>
      <dgm:t>
        <a:bodyPr/>
        <a:lstStyle/>
        <a:p>
          <a:endParaRPr lang="en-US"/>
        </a:p>
      </dgm:t>
    </dgm:pt>
    <dgm:pt modelId="{61DC39B5-CE6C-44FC-9DAD-2BE24822B4F7}">
      <dgm:prSet phldrT="[Text]" custT="1"/>
      <dgm:spPr/>
      <dgm:t>
        <a:bodyPr/>
        <a:lstStyle/>
        <a:p>
          <a:endParaRPr lang="en-US" sz="1600" dirty="0"/>
        </a:p>
      </dgm:t>
    </dgm:pt>
    <dgm:pt modelId="{5112B279-0B6A-4BB6-8DCC-39A5D74678D7}" type="parTrans" cxnId="{C560AA04-E05D-4086-AF14-AB44A0219D74}">
      <dgm:prSet/>
      <dgm:spPr/>
      <dgm:t>
        <a:bodyPr/>
        <a:lstStyle/>
        <a:p>
          <a:endParaRPr lang="en-US"/>
        </a:p>
      </dgm:t>
    </dgm:pt>
    <dgm:pt modelId="{F7C76144-4426-47CB-89BD-2349C1872E6B}" type="sibTrans" cxnId="{C560AA04-E05D-4086-AF14-AB44A0219D74}">
      <dgm:prSet/>
      <dgm:spPr/>
      <dgm:t>
        <a:bodyPr/>
        <a:lstStyle/>
        <a:p>
          <a:endParaRPr lang="en-US"/>
        </a:p>
      </dgm:t>
    </dgm:pt>
    <dgm:pt modelId="{05D22EEC-F8CE-41F6-9775-7ED314A61F68}">
      <dgm:prSet custT="1"/>
      <dgm:spPr/>
      <dgm:t>
        <a:bodyPr/>
        <a:lstStyle/>
        <a:p>
          <a:pPr>
            <a:buFont typeface="Times New Roman" panose="02020603050405020304" pitchFamily="18" charset="0"/>
            <a:buChar char="•"/>
          </a:pPr>
          <a:r>
            <a:rPr lang="en-US" sz="1800" dirty="0"/>
            <a:t>Can be operating as a single individual, or a multiple employee business</a:t>
          </a:r>
        </a:p>
      </dgm:t>
    </dgm:pt>
    <dgm:pt modelId="{8ECDD7DA-17C7-45AD-BB20-4D8ADCD98B03}" type="parTrans" cxnId="{21643BDC-A810-4436-A6BD-9E5CDB414CDF}">
      <dgm:prSet/>
      <dgm:spPr/>
      <dgm:t>
        <a:bodyPr/>
        <a:lstStyle/>
        <a:p>
          <a:endParaRPr lang="en-US"/>
        </a:p>
      </dgm:t>
    </dgm:pt>
    <dgm:pt modelId="{40AD657D-5183-4168-B967-FC700D8CFC41}" type="sibTrans" cxnId="{21643BDC-A810-4436-A6BD-9E5CDB414CDF}">
      <dgm:prSet/>
      <dgm:spPr/>
      <dgm:t>
        <a:bodyPr/>
        <a:lstStyle/>
        <a:p>
          <a:endParaRPr lang="en-US"/>
        </a:p>
      </dgm:t>
    </dgm:pt>
    <dgm:pt modelId="{A2951287-7AC8-499A-8395-EC4A1473464D}">
      <dgm:prSet custT="1"/>
      <dgm:spPr/>
      <dgm:t>
        <a:bodyPr/>
        <a:lstStyle/>
        <a:p>
          <a:pPr>
            <a:buFont typeface="Times New Roman" panose="02020603050405020304" pitchFamily="18" charset="0"/>
            <a:buChar char="•"/>
          </a:pPr>
          <a:r>
            <a:rPr lang="en-US" sz="1800" dirty="0"/>
            <a:t>Can be unincorporated, an individual person, a company, LLC, business, partnership, nonprofit, government agency, trust/estate, etc. </a:t>
          </a:r>
        </a:p>
      </dgm:t>
    </dgm:pt>
    <dgm:pt modelId="{77567D7F-045C-41B2-A95B-57452DBC1FB1}" type="parTrans" cxnId="{4C272EB1-3B5F-47FD-99E2-4D7581DFAE87}">
      <dgm:prSet/>
      <dgm:spPr/>
      <dgm:t>
        <a:bodyPr/>
        <a:lstStyle/>
        <a:p>
          <a:endParaRPr lang="en-US"/>
        </a:p>
      </dgm:t>
    </dgm:pt>
    <dgm:pt modelId="{A4C954BC-D529-45BB-841E-E6D96CD3F713}" type="sibTrans" cxnId="{4C272EB1-3B5F-47FD-99E2-4D7581DFAE87}">
      <dgm:prSet/>
      <dgm:spPr/>
      <dgm:t>
        <a:bodyPr/>
        <a:lstStyle/>
        <a:p>
          <a:endParaRPr lang="en-US"/>
        </a:p>
      </dgm:t>
    </dgm:pt>
    <dgm:pt modelId="{E74C744E-F815-477C-A3FE-1EC4A1CE2A91}">
      <dgm:prSet custT="1"/>
      <dgm:spPr/>
      <dgm:t>
        <a:bodyPr/>
        <a:lstStyle/>
        <a:p>
          <a:pPr>
            <a:buFont typeface="Times New Roman" panose="02020603050405020304" pitchFamily="18" charset="0"/>
            <a:buChar char="•"/>
          </a:pPr>
          <a:r>
            <a:rPr lang="en-US" sz="1800" dirty="0"/>
            <a:t>Individuals or single-person companies (regardless of company type) must comply with the </a:t>
          </a:r>
          <a:r>
            <a:rPr lang="en-US" sz="1800" dirty="0">
              <a:hlinkClick xmlns:r="http://schemas.openxmlformats.org/officeDocument/2006/relationships" r:id="rId1"/>
            </a:rPr>
            <a:t>Independent Contractor Policy</a:t>
          </a:r>
          <a:endParaRPr lang="en-US" sz="1800" dirty="0"/>
        </a:p>
      </dgm:t>
    </dgm:pt>
    <dgm:pt modelId="{5644F08C-8647-4750-A7B8-7A5E631EAF2E}" type="parTrans" cxnId="{8DB08E59-B95A-4458-874F-8156616BCDD7}">
      <dgm:prSet/>
      <dgm:spPr/>
      <dgm:t>
        <a:bodyPr/>
        <a:lstStyle/>
        <a:p>
          <a:endParaRPr lang="en-US"/>
        </a:p>
      </dgm:t>
    </dgm:pt>
    <dgm:pt modelId="{11F5CC9D-EF57-42CC-AC82-8F4C0CB0DC3F}" type="sibTrans" cxnId="{8DB08E59-B95A-4458-874F-8156616BCDD7}">
      <dgm:prSet/>
      <dgm:spPr/>
      <dgm:t>
        <a:bodyPr/>
        <a:lstStyle/>
        <a:p>
          <a:endParaRPr lang="en-US"/>
        </a:p>
      </dgm:t>
    </dgm:pt>
    <dgm:pt modelId="{376C337B-8569-4067-8E6D-587DB3EDF7C3}">
      <dgm:prSet custT="1"/>
      <dgm:spPr/>
      <dgm:t>
        <a:bodyPr/>
        <a:lstStyle/>
        <a:p>
          <a:pPr>
            <a:buFont typeface="Times New Roman" panose="02020603050405020304" pitchFamily="18" charset="0"/>
            <a:buChar char="•"/>
          </a:pPr>
          <a:r>
            <a:rPr lang="en-US" sz="1800" dirty="0"/>
            <a:t>Foreign vendors (individual or entity) may have taxes withheld depending upon the payment type and tax status</a:t>
          </a:r>
        </a:p>
      </dgm:t>
    </dgm:pt>
    <dgm:pt modelId="{2A95E84A-D9D4-4326-8F6D-9E3076E33C9B}" type="parTrans" cxnId="{48EEDDC0-6243-4D11-BCE1-BD5191251B97}">
      <dgm:prSet/>
      <dgm:spPr/>
      <dgm:t>
        <a:bodyPr/>
        <a:lstStyle/>
        <a:p>
          <a:endParaRPr lang="en-US"/>
        </a:p>
      </dgm:t>
    </dgm:pt>
    <dgm:pt modelId="{D679A724-5F5F-4D5B-9DFA-42BEC6BEBB69}" type="sibTrans" cxnId="{48EEDDC0-6243-4D11-BCE1-BD5191251B97}">
      <dgm:prSet/>
      <dgm:spPr/>
      <dgm:t>
        <a:bodyPr/>
        <a:lstStyle/>
        <a:p>
          <a:endParaRPr lang="en-US"/>
        </a:p>
      </dgm:t>
    </dgm:pt>
    <dgm:pt modelId="{AE65F7FA-6F5F-4FFA-98DB-583494D06EAB}">
      <dgm:prSet custT="1"/>
      <dgm:spPr/>
      <dgm:t>
        <a:bodyPr/>
        <a:lstStyle/>
        <a:p>
          <a:pPr>
            <a:buFont typeface="Times New Roman" panose="02020603050405020304" pitchFamily="18" charset="0"/>
            <a:buChar char="•"/>
          </a:pPr>
          <a:r>
            <a:rPr lang="en-US" sz="1800" dirty="0"/>
            <a:t>May receive a 1042S or 1099 based on vendor and payment type and tax status</a:t>
          </a:r>
        </a:p>
      </dgm:t>
    </dgm:pt>
    <dgm:pt modelId="{B43813DE-CC46-43EE-A641-5B8323BFC35E}" type="parTrans" cxnId="{65DE3982-7176-46E5-895B-81742DE857CD}">
      <dgm:prSet/>
      <dgm:spPr/>
      <dgm:t>
        <a:bodyPr/>
        <a:lstStyle/>
        <a:p>
          <a:endParaRPr lang="en-US"/>
        </a:p>
      </dgm:t>
    </dgm:pt>
    <dgm:pt modelId="{1B9E9A78-77FB-49AE-AEF0-4964AEA7A84D}" type="sibTrans" cxnId="{65DE3982-7176-46E5-895B-81742DE857CD}">
      <dgm:prSet/>
      <dgm:spPr/>
      <dgm:t>
        <a:bodyPr/>
        <a:lstStyle/>
        <a:p>
          <a:endParaRPr lang="en-US"/>
        </a:p>
      </dgm:t>
    </dgm:pt>
    <dgm:pt modelId="{529C4316-87C7-4720-9493-B146C9807C21}">
      <dgm:prSet phldrT="[Text]" custT="1"/>
      <dgm:spPr/>
      <dgm:t>
        <a:bodyPr/>
        <a:lstStyle/>
        <a:p>
          <a:pPr>
            <a:buFontTx/>
            <a:buNone/>
          </a:pPr>
          <a:endParaRPr lang="en-US" sz="1400" dirty="0"/>
        </a:p>
      </dgm:t>
    </dgm:pt>
    <dgm:pt modelId="{9822744C-2152-4566-8AD6-36782DAAD5C3}" type="sibTrans" cxnId="{FE262FC7-486E-47E4-9493-D6D303FE1505}">
      <dgm:prSet/>
      <dgm:spPr/>
      <dgm:t>
        <a:bodyPr/>
        <a:lstStyle/>
        <a:p>
          <a:endParaRPr lang="en-US"/>
        </a:p>
      </dgm:t>
    </dgm:pt>
    <dgm:pt modelId="{220406E5-2E89-46B8-9F63-F2499C079B11}" type="parTrans" cxnId="{FE262FC7-486E-47E4-9493-D6D303FE1505}">
      <dgm:prSet/>
      <dgm:spPr/>
      <dgm:t>
        <a:bodyPr/>
        <a:lstStyle/>
        <a:p>
          <a:endParaRPr lang="en-US"/>
        </a:p>
      </dgm:t>
    </dgm:pt>
    <dgm:pt modelId="{7D49BDE4-E22C-4F82-ADF6-CDF0C8495625}" type="pres">
      <dgm:prSet presAssocID="{AB31862C-720A-4BA2-9064-8C27C8B69860}" presName="theList" presStyleCnt="0">
        <dgm:presLayoutVars>
          <dgm:dir/>
          <dgm:animLvl val="lvl"/>
          <dgm:resizeHandles val="exact"/>
        </dgm:presLayoutVars>
      </dgm:prSet>
      <dgm:spPr/>
    </dgm:pt>
    <dgm:pt modelId="{7B48CAC6-85A0-460C-A05E-608ABF769CBC}" type="pres">
      <dgm:prSet presAssocID="{FF4A87EE-26E9-4405-B5CB-95CFEF858B18}" presName="compNode" presStyleCnt="0"/>
      <dgm:spPr/>
    </dgm:pt>
    <dgm:pt modelId="{6FFCC545-9FFD-4B66-8779-429A23567E3D}" type="pres">
      <dgm:prSet presAssocID="{FF4A87EE-26E9-4405-B5CB-95CFEF858B18}" presName="aNode" presStyleLbl="bgShp" presStyleIdx="0" presStyleCnt="2" custScaleX="132886" custScaleY="63311" custLinFactNeighborX="6405" custLinFactNeighborY="5369"/>
      <dgm:spPr/>
    </dgm:pt>
    <dgm:pt modelId="{D6075AC1-D858-490C-8D50-8D8183688391}" type="pres">
      <dgm:prSet presAssocID="{FF4A87EE-26E9-4405-B5CB-95CFEF858B18}" presName="textNode" presStyleLbl="bgShp" presStyleIdx="0" presStyleCnt="2"/>
      <dgm:spPr/>
    </dgm:pt>
    <dgm:pt modelId="{12282582-EE79-45C9-9E90-D672756CA77C}" type="pres">
      <dgm:prSet presAssocID="{FF4A87EE-26E9-4405-B5CB-95CFEF858B18}" presName="compChildNode" presStyleCnt="0"/>
      <dgm:spPr/>
    </dgm:pt>
    <dgm:pt modelId="{7F49EED7-9820-4242-AA56-49E02CE80F89}" type="pres">
      <dgm:prSet presAssocID="{FF4A87EE-26E9-4405-B5CB-95CFEF858B18}" presName="theInnerList" presStyleCnt="0"/>
      <dgm:spPr/>
    </dgm:pt>
    <dgm:pt modelId="{D0D0F342-BD42-4CFD-B6D5-99D666A37A5C}" type="pres">
      <dgm:prSet presAssocID="{75A68391-ABF4-4D58-9446-1B258FFEAE5F}" presName="childNode" presStyleLbl="node1" presStyleIdx="0" presStyleCnt="2" custScaleX="163429" custScaleY="96732" custLinFactNeighborX="7309" custLinFactNeighborY="25639">
        <dgm:presLayoutVars>
          <dgm:bulletEnabled val="1"/>
        </dgm:presLayoutVars>
      </dgm:prSet>
      <dgm:spPr/>
    </dgm:pt>
    <dgm:pt modelId="{9F63A81C-3FA0-4604-8A6A-12B1926A05FB}" type="pres">
      <dgm:prSet presAssocID="{FF4A87EE-26E9-4405-B5CB-95CFEF858B18}" presName="aSpace" presStyleCnt="0"/>
      <dgm:spPr/>
    </dgm:pt>
    <dgm:pt modelId="{6E2770BA-CB07-45D0-8700-3CB61342A21B}" type="pres">
      <dgm:prSet presAssocID="{88159FDA-6BDF-46A1-BC8C-36D03F7D6439}" presName="compNode" presStyleCnt="0"/>
      <dgm:spPr/>
    </dgm:pt>
    <dgm:pt modelId="{40AE9A2D-5B08-4DC5-B477-A30F44E50F22}" type="pres">
      <dgm:prSet presAssocID="{88159FDA-6BDF-46A1-BC8C-36D03F7D6439}" presName="aNode" presStyleLbl="bgShp" presStyleIdx="1" presStyleCnt="2" custScaleX="132605" custScaleY="48734" custLinFactNeighborX="-2145" custLinFactNeighborY="-8"/>
      <dgm:spPr/>
    </dgm:pt>
    <dgm:pt modelId="{B8CBB6D1-D6F6-46D0-8177-6A6F86D46F2E}" type="pres">
      <dgm:prSet presAssocID="{88159FDA-6BDF-46A1-BC8C-36D03F7D6439}" presName="textNode" presStyleLbl="bgShp" presStyleIdx="1" presStyleCnt="2"/>
      <dgm:spPr/>
    </dgm:pt>
    <dgm:pt modelId="{E28325CA-A51B-4E0D-B1C1-1F9EB7047302}" type="pres">
      <dgm:prSet presAssocID="{88159FDA-6BDF-46A1-BC8C-36D03F7D6439}" presName="compChildNode" presStyleCnt="0"/>
      <dgm:spPr/>
    </dgm:pt>
    <dgm:pt modelId="{2396D617-F39E-4C66-BF25-840649E2B727}" type="pres">
      <dgm:prSet presAssocID="{88159FDA-6BDF-46A1-BC8C-36D03F7D6439}" presName="theInnerList" presStyleCnt="0"/>
      <dgm:spPr/>
    </dgm:pt>
    <dgm:pt modelId="{EB1D3784-DB2E-443B-AA26-00403E64BC15}" type="pres">
      <dgm:prSet presAssocID="{8155B784-4853-4286-82B4-8C6D28C81780}" presName="childNode" presStyleLbl="node1" presStyleIdx="1" presStyleCnt="2" custScaleX="168866" custScaleY="98156" custLinFactNeighborX="-772" custLinFactNeighborY="29713">
        <dgm:presLayoutVars>
          <dgm:bulletEnabled val="1"/>
        </dgm:presLayoutVars>
      </dgm:prSet>
      <dgm:spPr/>
    </dgm:pt>
  </dgm:ptLst>
  <dgm:cxnLst>
    <dgm:cxn modelId="{C560AA04-E05D-4086-AF14-AB44A0219D74}" srcId="{8155B784-4853-4286-82B4-8C6D28C81780}" destId="{61DC39B5-CE6C-44FC-9DAD-2BE24822B4F7}" srcOrd="6" destOrd="0" parTransId="{5112B279-0B6A-4BB6-8DCC-39A5D74678D7}" sibTransId="{F7C76144-4426-47CB-89BD-2349C1872E6B}"/>
    <dgm:cxn modelId="{A657340A-9E04-4CC7-ABAE-23103FEE87CD}" type="presOf" srcId="{FF4A87EE-26E9-4405-B5CB-95CFEF858B18}" destId="{D6075AC1-D858-490C-8D50-8D8183688391}" srcOrd="1" destOrd="0" presId="urn:microsoft.com/office/officeart/2005/8/layout/lProcess2"/>
    <dgm:cxn modelId="{69851B23-1ED4-4B61-8209-671434036959}" type="presOf" srcId="{FF4A87EE-26E9-4405-B5CB-95CFEF858B18}" destId="{6FFCC545-9FFD-4B66-8779-429A23567E3D}" srcOrd="0" destOrd="0" presId="urn:microsoft.com/office/officeart/2005/8/layout/lProcess2"/>
    <dgm:cxn modelId="{44C94C26-2EBC-4643-A5A7-C8F53AA89CEC}" type="presOf" srcId="{36786D4B-68FA-442E-8EE0-7D6AAFE2DAD3}" destId="{D0D0F342-BD42-4CFD-B6D5-99D666A37A5C}" srcOrd="0" destOrd="5" presId="urn:microsoft.com/office/officeart/2005/8/layout/lProcess2"/>
    <dgm:cxn modelId="{56B4A329-9CB7-4B88-9F84-2EE429CBEC80}" type="presOf" srcId="{88159FDA-6BDF-46A1-BC8C-36D03F7D6439}" destId="{B8CBB6D1-D6F6-46D0-8177-6A6F86D46F2E}" srcOrd="1" destOrd="0" presId="urn:microsoft.com/office/officeart/2005/8/layout/lProcess2"/>
    <dgm:cxn modelId="{9A655A35-7D78-45E6-9ADE-C9B096944357}" srcId="{88159FDA-6BDF-46A1-BC8C-36D03F7D6439}" destId="{8155B784-4853-4286-82B4-8C6D28C81780}" srcOrd="0" destOrd="0" parTransId="{09987EBD-422F-4321-BC58-B548C1C8E488}" sibTransId="{44A00121-1B6A-4B05-9DE7-956834961E5D}"/>
    <dgm:cxn modelId="{78747336-049E-4039-88E1-CEFF6FCE3573}" srcId="{AB31862C-720A-4BA2-9064-8C27C8B69860}" destId="{FF4A87EE-26E9-4405-B5CB-95CFEF858B18}" srcOrd="0" destOrd="0" parTransId="{35437BEE-EB11-4756-9555-E8E3A062485A}" sibTransId="{60168B0D-540B-4BCE-BDF7-1895C4A538E5}"/>
    <dgm:cxn modelId="{4402773B-A46A-4B12-B22B-C18175AD083B}" srcId="{AB31862C-720A-4BA2-9064-8C27C8B69860}" destId="{88159FDA-6BDF-46A1-BC8C-36D03F7D6439}" srcOrd="1" destOrd="0" parTransId="{E1F632F7-0D5F-4944-8D99-DA93093B75A7}" sibTransId="{8AFB4F31-F7D5-4A45-B667-636A1016A9D6}"/>
    <dgm:cxn modelId="{C5C4CF5D-C96D-42B6-9450-48E0BE313D86}" type="presOf" srcId="{AE65F7FA-6F5F-4FFA-98DB-583494D06EAB}" destId="{EB1D3784-DB2E-443B-AA26-00403E64BC15}" srcOrd="0" destOrd="5" presId="urn:microsoft.com/office/officeart/2005/8/layout/lProcess2"/>
    <dgm:cxn modelId="{6E20386B-0FAD-4B08-976B-30637C6F90A9}" type="presOf" srcId="{61DC39B5-CE6C-44FC-9DAD-2BE24822B4F7}" destId="{EB1D3784-DB2E-443B-AA26-00403E64BC15}" srcOrd="0" destOrd="7" presId="urn:microsoft.com/office/officeart/2005/8/layout/lProcess2"/>
    <dgm:cxn modelId="{A2348C4B-9010-465C-A87F-0A13DBC0EDF0}" type="presOf" srcId="{75A68391-ABF4-4D58-9446-1B258FFEAE5F}" destId="{D0D0F342-BD42-4CFD-B6D5-99D666A37A5C}" srcOrd="0" destOrd="0" presId="urn:microsoft.com/office/officeart/2005/8/layout/lProcess2"/>
    <dgm:cxn modelId="{A14CE04E-A7DB-4BD8-AA7A-3D0AC663921E}" type="presOf" srcId="{A2951287-7AC8-499A-8395-EC4A1473464D}" destId="{EB1D3784-DB2E-443B-AA26-00403E64BC15}" srcOrd="0" destOrd="2" presId="urn:microsoft.com/office/officeart/2005/8/layout/lProcess2"/>
    <dgm:cxn modelId="{66601650-E82B-4697-B8D5-B22B4327D48C}" type="presOf" srcId="{AB31862C-720A-4BA2-9064-8C27C8B69860}" destId="{7D49BDE4-E22C-4F82-ADF6-CDF0C8495625}" srcOrd="0" destOrd="0" presId="urn:microsoft.com/office/officeart/2005/8/layout/lProcess2"/>
    <dgm:cxn modelId="{C47F1F54-412A-4B4F-B855-087F688A91BD}" type="presOf" srcId="{05D22EEC-F8CE-41F6-9775-7ED314A61F68}" destId="{EB1D3784-DB2E-443B-AA26-00403E64BC15}" srcOrd="0" destOrd="1" presId="urn:microsoft.com/office/officeart/2005/8/layout/lProcess2"/>
    <dgm:cxn modelId="{E6FC3654-44EB-459D-A9F3-911FEF4886ED}" srcId="{FF4A87EE-26E9-4405-B5CB-95CFEF858B18}" destId="{75A68391-ABF4-4D58-9446-1B258FFEAE5F}" srcOrd="0" destOrd="0" parTransId="{7EB7339C-F38E-47B4-8E64-2E1F46FB2C15}" sibTransId="{468F0A75-0F13-4CC6-A3F8-428030711BB3}"/>
    <dgm:cxn modelId="{70AE7A74-8113-4378-AEE0-923ACF3D2517}" type="presOf" srcId="{529C4316-87C7-4720-9493-B146C9807C21}" destId="{EB1D3784-DB2E-443B-AA26-00403E64BC15}" srcOrd="0" destOrd="6" presId="urn:microsoft.com/office/officeart/2005/8/layout/lProcess2"/>
    <dgm:cxn modelId="{8DB08E59-B95A-4458-874F-8156616BCDD7}" srcId="{8155B784-4853-4286-82B4-8C6D28C81780}" destId="{E74C744E-F815-477C-A3FE-1EC4A1CE2A91}" srcOrd="2" destOrd="0" parTransId="{5644F08C-8647-4750-A7B8-7A5E631EAF2E}" sibTransId="{11F5CC9D-EF57-42CC-AC82-8F4C0CB0DC3F}"/>
    <dgm:cxn modelId="{03109E79-BE61-45A6-9C64-8291B490ABBE}" srcId="{75A68391-ABF4-4D58-9446-1B258FFEAE5F}" destId="{E7D3FB2F-BE81-4391-91D3-20F5998B8239}" srcOrd="3" destOrd="0" parTransId="{BD70DE2A-6602-4FDC-B4C4-6F9070C0825F}" sibTransId="{91037074-66A9-4AE5-A858-3851FAC332A3}"/>
    <dgm:cxn modelId="{65DE3982-7176-46E5-895B-81742DE857CD}" srcId="{8155B784-4853-4286-82B4-8C6D28C81780}" destId="{AE65F7FA-6F5F-4FFA-98DB-583494D06EAB}" srcOrd="4" destOrd="0" parTransId="{B43813DE-CC46-43EE-A641-5B8323BFC35E}" sibTransId="{1B9E9A78-77FB-49AE-AEF0-4964AEA7A84D}"/>
    <dgm:cxn modelId="{4C8B7C8B-E01B-4591-8F0E-3E66D059E94F}" srcId="{75A68391-ABF4-4D58-9446-1B258FFEAE5F}" destId="{36786D4B-68FA-442E-8EE0-7D6AAFE2DAD3}" srcOrd="4" destOrd="0" parTransId="{0C43ABAA-6198-43DC-9119-1F9BC33505AA}" sibTransId="{4145733D-4FE5-49F4-AC76-174A32DE6F38}"/>
    <dgm:cxn modelId="{2323FE92-1364-41E9-A603-EF3FDA21B455}" srcId="{75A68391-ABF4-4D58-9446-1B258FFEAE5F}" destId="{8D5A4D4C-51D9-4A3D-8FBC-50661314F9C5}" srcOrd="0" destOrd="0" parTransId="{B0EDAB11-12F9-43F8-8FC7-B3DA1A765985}" sibTransId="{81855445-D94F-4307-85E8-570818820A36}"/>
    <dgm:cxn modelId="{1BE231A3-6BDA-4504-97ED-C9A80FBDE2F3}" type="presOf" srcId="{618E142D-8E81-4292-99C9-04F9364F98AC}" destId="{D0D0F342-BD42-4CFD-B6D5-99D666A37A5C}" srcOrd="0" destOrd="3" presId="urn:microsoft.com/office/officeart/2005/8/layout/lProcess2"/>
    <dgm:cxn modelId="{B28382AB-FFE3-41D3-B8D7-EBCE782511F6}" type="presOf" srcId="{B8AE0F08-DDA0-44A0-9FAB-5203BF542DD2}" destId="{D0D0F342-BD42-4CFD-B6D5-99D666A37A5C}" srcOrd="0" destOrd="2" presId="urn:microsoft.com/office/officeart/2005/8/layout/lProcess2"/>
    <dgm:cxn modelId="{241A94B0-74A8-45D2-B337-D4BD28FB8714}" type="presOf" srcId="{8D5A4D4C-51D9-4A3D-8FBC-50661314F9C5}" destId="{D0D0F342-BD42-4CFD-B6D5-99D666A37A5C}" srcOrd="0" destOrd="1" presId="urn:microsoft.com/office/officeart/2005/8/layout/lProcess2"/>
    <dgm:cxn modelId="{4C272EB1-3B5F-47FD-99E2-4D7581DFAE87}" srcId="{8155B784-4853-4286-82B4-8C6D28C81780}" destId="{A2951287-7AC8-499A-8395-EC4A1473464D}" srcOrd="1" destOrd="0" parTransId="{77567D7F-045C-41B2-A95B-57452DBC1FB1}" sibTransId="{A4C954BC-D529-45BB-841E-E6D96CD3F713}"/>
    <dgm:cxn modelId="{427989B4-48B2-4C2A-8934-3E7A4B5A160C}" srcId="{75A68391-ABF4-4D58-9446-1B258FFEAE5F}" destId="{618E142D-8E81-4292-99C9-04F9364F98AC}" srcOrd="2" destOrd="0" parTransId="{EC3A752E-5571-489E-A40E-022C86319FC9}" sibTransId="{F562668C-60B7-4692-98E2-95FB5C240510}"/>
    <dgm:cxn modelId="{4D5FB0B8-7506-4D48-A253-E0B470F812C4}" type="presOf" srcId="{E7D3FB2F-BE81-4391-91D3-20F5998B8239}" destId="{D0D0F342-BD42-4CFD-B6D5-99D666A37A5C}" srcOrd="0" destOrd="4" presId="urn:microsoft.com/office/officeart/2005/8/layout/lProcess2"/>
    <dgm:cxn modelId="{48EEDDC0-6243-4D11-BCE1-BD5191251B97}" srcId="{8155B784-4853-4286-82B4-8C6D28C81780}" destId="{376C337B-8569-4067-8E6D-587DB3EDF7C3}" srcOrd="3" destOrd="0" parTransId="{2A95E84A-D9D4-4326-8F6D-9E3076E33C9B}" sibTransId="{D679A724-5F5F-4D5B-9DFA-42BEC6BEBB69}"/>
    <dgm:cxn modelId="{CC1B00C7-9861-4A59-903B-7CA7CB9FCA8E}" type="presOf" srcId="{376C337B-8569-4067-8E6D-587DB3EDF7C3}" destId="{EB1D3784-DB2E-443B-AA26-00403E64BC15}" srcOrd="0" destOrd="4" presId="urn:microsoft.com/office/officeart/2005/8/layout/lProcess2"/>
    <dgm:cxn modelId="{FE262FC7-486E-47E4-9493-D6D303FE1505}" srcId="{8155B784-4853-4286-82B4-8C6D28C81780}" destId="{529C4316-87C7-4720-9493-B146C9807C21}" srcOrd="5" destOrd="0" parTransId="{220406E5-2E89-46B8-9F63-F2499C079B11}" sibTransId="{9822744C-2152-4566-8AD6-36782DAAD5C3}"/>
    <dgm:cxn modelId="{52E0CCC8-F633-4792-9C65-4BF9735C2EEB}" type="presOf" srcId="{8155B784-4853-4286-82B4-8C6D28C81780}" destId="{EB1D3784-DB2E-443B-AA26-00403E64BC15}" srcOrd="0" destOrd="0" presId="urn:microsoft.com/office/officeart/2005/8/layout/lProcess2"/>
    <dgm:cxn modelId="{9D155ED5-C9D8-4415-9E67-8CDD4292F250}" srcId="{75A68391-ABF4-4D58-9446-1B258FFEAE5F}" destId="{B8AE0F08-DDA0-44A0-9FAB-5203BF542DD2}" srcOrd="1" destOrd="0" parTransId="{7BF30561-856E-4F14-ADFB-E5E62341831F}" sibTransId="{F27C4A52-E696-4FC8-8262-1903E0A79B7F}"/>
    <dgm:cxn modelId="{21643BDC-A810-4436-A6BD-9E5CDB414CDF}" srcId="{8155B784-4853-4286-82B4-8C6D28C81780}" destId="{05D22EEC-F8CE-41F6-9775-7ED314A61F68}" srcOrd="0" destOrd="0" parTransId="{8ECDD7DA-17C7-45AD-BB20-4D8ADCD98B03}" sibTransId="{40AD657D-5183-4168-B967-FC700D8CFC41}"/>
    <dgm:cxn modelId="{3CE05FE2-BF72-4578-AC72-637E95E093EF}" type="presOf" srcId="{88159FDA-6BDF-46A1-BC8C-36D03F7D6439}" destId="{40AE9A2D-5B08-4DC5-B477-A30F44E50F22}" srcOrd="0" destOrd="0" presId="urn:microsoft.com/office/officeart/2005/8/layout/lProcess2"/>
    <dgm:cxn modelId="{12E0C5ED-1FFA-4067-8926-D13DE0964CA4}" type="presOf" srcId="{E74C744E-F815-477C-A3FE-1EC4A1CE2A91}" destId="{EB1D3784-DB2E-443B-AA26-00403E64BC15}" srcOrd="0" destOrd="3" presId="urn:microsoft.com/office/officeart/2005/8/layout/lProcess2"/>
    <dgm:cxn modelId="{9D26B675-5012-4C26-B0EC-52B9802FE2E0}" type="presParOf" srcId="{7D49BDE4-E22C-4F82-ADF6-CDF0C8495625}" destId="{7B48CAC6-85A0-460C-A05E-608ABF769CBC}" srcOrd="0" destOrd="0" presId="urn:microsoft.com/office/officeart/2005/8/layout/lProcess2"/>
    <dgm:cxn modelId="{06B24E89-06CD-4A23-9EDE-D0EE2031C04D}" type="presParOf" srcId="{7B48CAC6-85A0-460C-A05E-608ABF769CBC}" destId="{6FFCC545-9FFD-4B66-8779-429A23567E3D}" srcOrd="0" destOrd="0" presId="urn:microsoft.com/office/officeart/2005/8/layout/lProcess2"/>
    <dgm:cxn modelId="{D0D97720-B1FB-4E1F-B17A-22AC8E401963}" type="presParOf" srcId="{7B48CAC6-85A0-460C-A05E-608ABF769CBC}" destId="{D6075AC1-D858-490C-8D50-8D8183688391}" srcOrd="1" destOrd="0" presId="urn:microsoft.com/office/officeart/2005/8/layout/lProcess2"/>
    <dgm:cxn modelId="{48D78838-66D0-45A0-82F2-5966BA86257D}" type="presParOf" srcId="{7B48CAC6-85A0-460C-A05E-608ABF769CBC}" destId="{12282582-EE79-45C9-9E90-D672756CA77C}" srcOrd="2" destOrd="0" presId="urn:microsoft.com/office/officeart/2005/8/layout/lProcess2"/>
    <dgm:cxn modelId="{B974890A-413C-41E7-8CBC-60FCA7260B44}" type="presParOf" srcId="{12282582-EE79-45C9-9E90-D672756CA77C}" destId="{7F49EED7-9820-4242-AA56-49E02CE80F89}" srcOrd="0" destOrd="0" presId="urn:microsoft.com/office/officeart/2005/8/layout/lProcess2"/>
    <dgm:cxn modelId="{E38B2F71-E452-4FD0-927B-3AE534A3E494}" type="presParOf" srcId="{7F49EED7-9820-4242-AA56-49E02CE80F89}" destId="{D0D0F342-BD42-4CFD-B6D5-99D666A37A5C}" srcOrd="0" destOrd="0" presId="urn:microsoft.com/office/officeart/2005/8/layout/lProcess2"/>
    <dgm:cxn modelId="{59E8056F-307A-4278-A50F-B84CA6BA4114}" type="presParOf" srcId="{7D49BDE4-E22C-4F82-ADF6-CDF0C8495625}" destId="{9F63A81C-3FA0-4604-8A6A-12B1926A05FB}" srcOrd="1" destOrd="0" presId="urn:microsoft.com/office/officeart/2005/8/layout/lProcess2"/>
    <dgm:cxn modelId="{19AC1819-0AC4-4748-B68F-0B6881EB90A0}" type="presParOf" srcId="{7D49BDE4-E22C-4F82-ADF6-CDF0C8495625}" destId="{6E2770BA-CB07-45D0-8700-3CB61342A21B}" srcOrd="2" destOrd="0" presId="urn:microsoft.com/office/officeart/2005/8/layout/lProcess2"/>
    <dgm:cxn modelId="{27AE7940-69D3-44EC-A964-5EC405AA0C70}" type="presParOf" srcId="{6E2770BA-CB07-45D0-8700-3CB61342A21B}" destId="{40AE9A2D-5B08-4DC5-B477-A30F44E50F22}" srcOrd="0" destOrd="0" presId="urn:microsoft.com/office/officeart/2005/8/layout/lProcess2"/>
    <dgm:cxn modelId="{68824B71-4B53-4A52-827B-C1670C9E942D}" type="presParOf" srcId="{6E2770BA-CB07-45D0-8700-3CB61342A21B}" destId="{B8CBB6D1-D6F6-46D0-8177-6A6F86D46F2E}" srcOrd="1" destOrd="0" presId="urn:microsoft.com/office/officeart/2005/8/layout/lProcess2"/>
    <dgm:cxn modelId="{B0C4D3C1-7FCB-4E7B-9E13-22CBC135C7F4}" type="presParOf" srcId="{6E2770BA-CB07-45D0-8700-3CB61342A21B}" destId="{E28325CA-A51B-4E0D-B1C1-1F9EB7047302}" srcOrd="2" destOrd="0" presId="urn:microsoft.com/office/officeart/2005/8/layout/lProcess2"/>
    <dgm:cxn modelId="{993D1DB3-38ED-4945-A4C3-338D1A61926B}" type="presParOf" srcId="{E28325CA-A51B-4E0D-B1C1-1F9EB7047302}" destId="{2396D617-F39E-4C66-BF25-840649E2B727}" srcOrd="0" destOrd="0" presId="urn:microsoft.com/office/officeart/2005/8/layout/lProcess2"/>
    <dgm:cxn modelId="{2EA62801-096A-4865-9B7C-FE75BE30E34A}" type="presParOf" srcId="{2396D617-F39E-4C66-BF25-840649E2B727}" destId="{EB1D3784-DB2E-443B-AA26-00403E64BC1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291DC-543C-4BD7-AC67-A95F951D5BF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50813C2-7E64-4E41-B591-09D0ED60C18D}">
      <dgm:prSet phldrT="[Text]" custT="1"/>
      <dgm:spPr/>
      <dgm:t>
        <a:bodyPr/>
        <a:lstStyle/>
        <a:p>
          <a:r>
            <a:rPr lang="en-US" sz="1500" dirty="0"/>
            <a:t>Lecture / Performance</a:t>
          </a:r>
        </a:p>
        <a:p>
          <a:r>
            <a:rPr lang="en-US" sz="1500" dirty="0"/>
            <a:t>Held Outside of Massachusetts Use Object Code 8691</a:t>
          </a:r>
        </a:p>
        <a:p>
          <a:r>
            <a:rPr lang="en-US" sz="1000" dirty="0">
              <a:latin typeface="+mn-lt"/>
            </a:rPr>
            <a:t>(Lect Perf OUTSIDE MA - honoraria/svc pmt/fees to vistng lect/perf)</a:t>
          </a:r>
          <a:endParaRPr lang="en-US" sz="1000" dirty="0"/>
        </a:p>
      </dgm:t>
    </dgm:pt>
    <dgm:pt modelId="{0FF5EB34-690A-4A16-9321-D4A5551E2874}" type="parTrans" cxnId="{9E545A6E-4778-4E9F-9A27-14C8C19514ED}">
      <dgm:prSet/>
      <dgm:spPr/>
      <dgm:t>
        <a:bodyPr/>
        <a:lstStyle/>
        <a:p>
          <a:endParaRPr lang="en-US"/>
        </a:p>
      </dgm:t>
    </dgm:pt>
    <dgm:pt modelId="{3CB92E64-43E6-4E68-8C16-0AAAA10F9345}" type="sibTrans" cxnId="{9E545A6E-4778-4E9F-9A27-14C8C19514ED}">
      <dgm:prSet/>
      <dgm:spPr/>
      <dgm:t>
        <a:bodyPr/>
        <a:lstStyle/>
        <a:p>
          <a:endParaRPr lang="en-US"/>
        </a:p>
      </dgm:t>
    </dgm:pt>
    <dgm:pt modelId="{AE476DAB-7698-4332-975F-2BF5656151EE}">
      <dgm:prSet phldrT="[Text]" custT="1"/>
      <dgm:spPr/>
      <dgm:t>
        <a:bodyPr/>
        <a:lstStyle/>
        <a:p>
          <a:r>
            <a:rPr lang="en-US" sz="1300" dirty="0"/>
            <a:t>Individual or entity was not located in Massachusetts when they performed the service</a:t>
          </a:r>
        </a:p>
      </dgm:t>
    </dgm:pt>
    <dgm:pt modelId="{F5C31DB1-E6EF-4551-AEB3-42A0426C81B4}" type="parTrans" cxnId="{7EA86BB6-F317-4D88-9B01-798FD95B405B}">
      <dgm:prSet/>
      <dgm:spPr/>
      <dgm:t>
        <a:bodyPr/>
        <a:lstStyle/>
        <a:p>
          <a:endParaRPr lang="en-US"/>
        </a:p>
      </dgm:t>
    </dgm:pt>
    <dgm:pt modelId="{BC5B4B80-C42D-45F5-B664-D6CDBD8D2449}" type="sibTrans" cxnId="{7EA86BB6-F317-4D88-9B01-798FD95B405B}">
      <dgm:prSet/>
      <dgm:spPr/>
      <dgm:t>
        <a:bodyPr/>
        <a:lstStyle/>
        <a:p>
          <a:endParaRPr lang="en-US"/>
        </a:p>
      </dgm:t>
    </dgm:pt>
    <dgm:pt modelId="{D17136F7-3973-417B-9E80-C29D9E4FCB4B}">
      <dgm:prSet phldrT="[Text]" custT="1"/>
      <dgm:spPr/>
      <dgm:t>
        <a:bodyPr/>
        <a:lstStyle/>
        <a:p>
          <a:r>
            <a:rPr lang="en-US" sz="1500" dirty="0"/>
            <a:t>Lecture / Performance</a:t>
          </a:r>
        </a:p>
        <a:p>
          <a:r>
            <a:rPr lang="en-US" sz="1500" dirty="0"/>
            <a:t>Held Inside Massachusetts </a:t>
          </a:r>
        </a:p>
        <a:p>
          <a:r>
            <a:rPr lang="en-US" sz="1500" dirty="0"/>
            <a:t>Use Object Code 8690</a:t>
          </a:r>
        </a:p>
        <a:p>
          <a:r>
            <a:rPr lang="en-US" sz="1000" dirty="0"/>
            <a:t>(</a:t>
          </a:r>
          <a:r>
            <a:rPr lang="en-US" sz="1000" dirty="0">
              <a:latin typeface="+mn-lt"/>
            </a:rPr>
            <a:t>Lect Perf IN MA WH Ex-honoraria/svc pmt/fees to vis lec/perf/ent(pmt holds))</a:t>
          </a:r>
          <a:endParaRPr lang="en-US" sz="1000" dirty="0"/>
        </a:p>
        <a:p>
          <a:r>
            <a:rPr lang="en-US" sz="1500" dirty="0"/>
            <a:t>No Exemption Attestation</a:t>
          </a:r>
        </a:p>
      </dgm:t>
    </dgm:pt>
    <dgm:pt modelId="{CEB67B7B-6E0A-4A81-A32A-EDE4FA732CD4}" type="parTrans" cxnId="{8CFD1472-6A9C-4FC6-93C2-5F8E941ADA75}">
      <dgm:prSet/>
      <dgm:spPr/>
      <dgm:t>
        <a:bodyPr/>
        <a:lstStyle/>
        <a:p>
          <a:endParaRPr lang="en-US"/>
        </a:p>
      </dgm:t>
    </dgm:pt>
    <dgm:pt modelId="{98FC503B-9E2B-4F6E-90FF-8055D33AAF32}" type="sibTrans" cxnId="{8CFD1472-6A9C-4FC6-93C2-5F8E941ADA75}">
      <dgm:prSet/>
      <dgm:spPr/>
      <dgm:t>
        <a:bodyPr/>
        <a:lstStyle/>
        <a:p>
          <a:endParaRPr lang="en-US"/>
        </a:p>
      </dgm:t>
    </dgm:pt>
    <dgm:pt modelId="{23AF95DC-25E9-459E-B7BB-D4A5E39F2D9C}">
      <dgm:prSet phldrT="[Text]" custT="1"/>
      <dgm:spPr/>
      <dgm:t>
        <a:bodyPr/>
        <a:lstStyle/>
        <a:p>
          <a:r>
            <a:rPr lang="en-US" sz="1500" dirty="0"/>
            <a:t>Lecture / Performance</a:t>
          </a:r>
        </a:p>
        <a:p>
          <a:r>
            <a:rPr lang="en-US" sz="1500" dirty="0"/>
            <a:t>Held Inside Massachusetts</a:t>
          </a:r>
        </a:p>
        <a:p>
          <a:r>
            <a:rPr lang="en-US" sz="1500" dirty="0"/>
            <a:t>Use Object Code 8692</a:t>
          </a:r>
          <a:br>
            <a:rPr lang="en-US" sz="1100" dirty="0"/>
          </a:br>
          <a:r>
            <a:rPr lang="en-US" sz="1100" dirty="0"/>
            <a:t>(</a:t>
          </a:r>
          <a:r>
            <a:rPr lang="en-US" sz="1100" dirty="0">
              <a:latin typeface="+mn-lt"/>
            </a:rPr>
            <a:t>Lect Perf IN MA WH Ex-honoraria/svc pmt/fees to vis lec/perf/ent(pmt holds)</a:t>
          </a:r>
          <a:endParaRPr lang="en-US" sz="1100" dirty="0"/>
        </a:p>
        <a:p>
          <a:r>
            <a:rPr lang="en-US" sz="1500" dirty="0"/>
            <a:t>Includes Exemption Attestation</a:t>
          </a:r>
        </a:p>
      </dgm:t>
    </dgm:pt>
    <dgm:pt modelId="{F426E510-69C5-4B73-8EB8-A18CE99AC5E8}" type="parTrans" cxnId="{B1780C3D-3446-457A-8ECE-44B8DAEA4727}">
      <dgm:prSet/>
      <dgm:spPr/>
      <dgm:t>
        <a:bodyPr/>
        <a:lstStyle/>
        <a:p>
          <a:endParaRPr lang="en-US"/>
        </a:p>
      </dgm:t>
    </dgm:pt>
    <dgm:pt modelId="{B85F2D03-B295-4580-83FA-161D82985CB1}" type="sibTrans" cxnId="{B1780C3D-3446-457A-8ECE-44B8DAEA4727}">
      <dgm:prSet/>
      <dgm:spPr/>
      <dgm:t>
        <a:bodyPr/>
        <a:lstStyle/>
        <a:p>
          <a:endParaRPr lang="en-US"/>
        </a:p>
      </dgm:t>
    </dgm:pt>
    <dgm:pt modelId="{8908BF4D-EED4-4125-947B-9AFD80845D93}">
      <dgm:prSet phldrT="[Text]" custT="1"/>
      <dgm:spPr/>
      <dgm:t>
        <a:bodyPr/>
        <a:lstStyle/>
        <a:p>
          <a:r>
            <a:rPr lang="en-US" sz="1300" dirty="0"/>
            <a:t>Individual or entity was in Massachusetts when they performed the service</a:t>
          </a:r>
        </a:p>
      </dgm:t>
    </dgm:pt>
    <dgm:pt modelId="{707CFCCA-4498-4ED0-A7DC-69B373E612EE}" type="parTrans" cxnId="{118D32A7-D91C-4029-A55B-8EFA247D14BE}">
      <dgm:prSet/>
      <dgm:spPr/>
      <dgm:t>
        <a:bodyPr/>
        <a:lstStyle/>
        <a:p>
          <a:endParaRPr lang="en-US"/>
        </a:p>
      </dgm:t>
    </dgm:pt>
    <dgm:pt modelId="{03291E63-55D4-4317-866F-70DEBAEE2613}" type="sibTrans" cxnId="{118D32A7-D91C-4029-A55B-8EFA247D14BE}">
      <dgm:prSet/>
      <dgm:spPr/>
      <dgm:t>
        <a:bodyPr/>
        <a:lstStyle/>
        <a:p>
          <a:endParaRPr lang="en-US"/>
        </a:p>
      </dgm:t>
    </dgm:pt>
    <dgm:pt modelId="{3A09D86D-AD78-4E57-A4E6-5E58BD5C1437}">
      <dgm:prSet custT="1"/>
      <dgm:spPr/>
      <dgm:t>
        <a:bodyPr/>
        <a:lstStyle/>
        <a:p>
          <a:r>
            <a:rPr lang="en-US" sz="1500" dirty="0"/>
            <a:t>Individual - Non-Performance Related Honoraria Use Object Code 8694</a:t>
          </a:r>
        </a:p>
        <a:p>
          <a:r>
            <a:rPr lang="en-US" sz="1100" b="0" i="0" u="none" strike="noStrike" dirty="0">
              <a:effectLst/>
              <a:latin typeface="+mn-lt"/>
            </a:rPr>
            <a:t>(Honoraria-Individual "non performance" related)</a:t>
          </a:r>
          <a:endParaRPr lang="en-US" sz="1100" dirty="0"/>
        </a:p>
      </dgm:t>
    </dgm:pt>
    <dgm:pt modelId="{1B52E9E0-562F-4AA3-BC03-73BD1567999D}" type="parTrans" cxnId="{95A96E29-66FB-4ABB-87E5-578E2CF5EAC5}">
      <dgm:prSet/>
      <dgm:spPr/>
      <dgm:t>
        <a:bodyPr/>
        <a:lstStyle/>
        <a:p>
          <a:endParaRPr lang="en-US"/>
        </a:p>
      </dgm:t>
    </dgm:pt>
    <dgm:pt modelId="{01E0323B-E305-49C0-B0E3-AEA56EE3DC20}" type="sibTrans" cxnId="{95A96E29-66FB-4ABB-87E5-578E2CF5EAC5}">
      <dgm:prSet/>
      <dgm:spPr/>
      <dgm:t>
        <a:bodyPr/>
        <a:lstStyle/>
        <a:p>
          <a:endParaRPr lang="en-US"/>
        </a:p>
      </dgm:t>
    </dgm:pt>
    <dgm:pt modelId="{D5BC9F5B-FC2F-403D-82A5-873C5FBB7F5B}">
      <dgm:prSet custT="1"/>
      <dgm:spPr/>
      <dgm:t>
        <a:bodyPr/>
        <a:lstStyle/>
        <a:p>
          <a:r>
            <a:rPr lang="en-US" sz="1300" dirty="0"/>
            <a:t>Not subject to the Massachusetts Performer tax (though they may be liable for other taxes based on their location and immigration status)</a:t>
          </a:r>
        </a:p>
      </dgm:t>
    </dgm:pt>
    <dgm:pt modelId="{1ECE55E2-ECB6-4E42-8A93-E81F39E63EB7}" type="parTrans" cxnId="{A11B0A34-0801-4DB1-9A01-5BAC9A42648E}">
      <dgm:prSet/>
      <dgm:spPr/>
      <dgm:t>
        <a:bodyPr/>
        <a:lstStyle/>
        <a:p>
          <a:endParaRPr lang="en-US"/>
        </a:p>
      </dgm:t>
    </dgm:pt>
    <dgm:pt modelId="{522F63B9-C4E6-49C5-803A-C7303554726E}" type="sibTrans" cxnId="{A11B0A34-0801-4DB1-9A01-5BAC9A42648E}">
      <dgm:prSet/>
      <dgm:spPr/>
      <dgm:t>
        <a:bodyPr/>
        <a:lstStyle/>
        <a:p>
          <a:endParaRPr lang="en-US"/>
        </a:p>
      </dgm:t>
    </dgm:pt>
    <dgm:pt modelId="{50583B7A-8E6B-4FCB-8679-CBFE08EA1E21}">
      <dgm:prSet custT="1"/>
      <dgm:spPr/>
      <dgm:t>
        <a:bodyPr/>
        <a:lstStyle/>
        <a:p>
          <a:r>
            <a:rPr lang="en-US" sz="1300" dirty="0"/>
            <a:t>Individual or entity has completed the Attestation Form for Claiming Exemption or Reduction in Withholding   acknowledging they submitted a Form PWH-WW or PWH-RW to Mass Department of Revenue at least 10 days before the event </a:t>
          </a:r>
        </a:p>
      </dgm:t>
    </dgm:pt>
    <dgm:pt modelId="{B27DF048-EFFE-42FE-8872-CBE8828AEC4F}" type="parTrans" cxnId="{908E87B6-E367-463D-9EFA-6FDAAE29F735}">
      <dgm:prSet/>
      <dgm:spPr/>
      <dgm:t>
        <a:bodyPr/>
        <a:lstStyle/>
        <a:p>
          <a:endParaRPr lang="en-US"/>
        </a:p>
      </dgm:t>
    </dgm:pt>
    <dgm:pt modelId="{E8BA9A36-91DE-4F2B-83E8-DF31BCEBC0E4}" type="sibTrans" cxnId="{908E87B6-E367-463D-9EFA-6FDAAE29F735}">
      <dgm:prSet/>
      <dgm:spPr/>
      <dgm:t>
        <a:bodyPr/>
        <a:lstStyle/>
        <a:p>
          <a:endParaRPr lang="en-US"/>
        </a:p>
      </dgm:t>
    </dgm:pt>
    <dgm:pt modelId="{EFCF2B2F-C806-4223-9D3C-AA01191C34D7}">
      <dgm:prSet custT="1"/>
      <dgm:spPr/>
      <dgm:t>
        <a:bodyPr/>
        <a:lstStyle/>
        <a:p>
          <a:r>
            <a:rPr lang="en-US" sz="1300" dirty="0"/>
            <a:t>Central Accounts Payable will review the documentation and adjust tax liability as appropriate.</a:t>
          </a:r>
        </a:p>
      </dgm:t>
    </dgm:pt>
    <dgm:pt modelId="{673B9F2B-84FE-4DB8-8832-588DCAA064D1}" type="parTrans" cxnId="{55AAD53D-B98A-4E14-9E66-433969B260FC}">
      <dgm:prSet/>
      <dgm:spPr/>
      <dgm:t>
        <a:bodyPr/>
        <a:lstStyle/>
        <a:p>
          <a:endParaRPr lang="en-US"/>
        </a:p>
      </dgm:t>
    </dgm:pt>
    <dgm:pt modelId="{887BB1F6-E90C-4646-90F2-B217D66975FA}" type="sibTrans" cxnId="{55AAD53D-B98A-4E14-9E66-433969B260FC}">
      <dgm:prSet/>
      <dgm:spPr/>
      <dgm:t>
        <a:bodyPr/>
        <a:lstStyle/>
        <a:p>
          <a:endParaRPr lang="en-US"/>
        </a:p>
      </dgm:t>
    </dgm:pt>
    <dgm:pt modelId="{C177B1A5-94E3-4DD3-BFF1-018161308818}">
      <dgm:prSet custT="1"/>
      <dgm:spPr/>
      <dgm:t>
        <a:bodyPr/>
        <a:lstStyle/>
        <a:p>
          <a:r>
            <a:rPr lang="en-US" sz="1300" dirty="0"/>
            <a:t>Non-performance payment that is classified as an honorarium.</a:t>
          </a:r>
        </a:p>
      </dgm:t>
    </dgm:pt>
    <dgm:pt modelId="{0E18A0B3-5F84-437F-A2AD-2375954D7CD9}" type="parTrans" cxnId="{EDE78781-708E-4D32-A7A2-1F9F29778A73}">
      <dgm:prSet/>
      <dgm:spPr/>
      <dgm:t>
        <a:bodyPr/>
        <a:lstStyle/>
        <a:p>
          <a:endParaRPr lang="en-US"/>
        </a:p>
      </dgm:t>
    </dgm:pt>
    <dgm:pt modelId="{D7B50BF0-B325-45BD-B921-933AE495441D}" type="sibTrans" cxnId="{EDE78781-708E-4D32-A7A2-1F9F29778A73}">
      <dgm:prSet/>
      <dgm:spPr/>
      <dgm:t>
        <a:bodyPr/>
        <a:lstStyle/>
        <a:p>
          <a:endParaRPr lang="en-US"/>
        </a:p>
      </dgm:t>
    </dgm:pt>
    <dgm:pt modelId="{1950619C-8A90-446D-A75A-77EF88087EDA}">
      <dgm:prSet custT="1"/>
      <dgm:spPr/>
      <dgm:t>
        <a:bodyPr/>
        <a:lstStyle/>
        <a:p>
          <a:r>
            <a:rPr lang="en-US" sz="1300" dirty="0"/>
            <a:t>Payments may be classified as honorarium or service payments</a:t>
          </a:r>
        </a:p>
      </dgm:t>
    </dgm:pt>
    <dgm:pt modelId="{75B57438-2332-4279-926D-CFBEC6885DCC}" type="parTrans" cxnId="{E781D302-E554-4A26-9A14-EB88269AAC0A}">
      <dgm:prSet/>
      <dgm:spPr/>
      <dgm:t>
        <a:bodyPr/>
        <a:lstStyle/>
        <a:p>
          <a:endParaRPr lang="en-US"/>
        </a:p>
      </dgm:t>
    </dgm:pt>
    <dgm:pt modelId="{27A12764-EF50-480E-B277-7C844D1A5414}" type="sibTrans" cxnId="{E781D302-E554-4A26-9A14-EB88269AAC0A}">
      <dgm:prSet/>
      <dgm:spPr/>
      <dgm:t>
        <a:bodyPr/>
        <a:lstStyle/>
        <a:p>
          <a:endParaRPr lang="en-US"/>
        </a:p>
      </dgm:t>
    </dgm:pt>
    <dgm:pt modelId="{4D0AC46C-B6EF-4317-B3BA-9FB28C3CACAB}">
      <dgm:prSet phldrT="[Text]" custT="1"/>
      <dgm:spPr/>
      <dgm:t>
        <a:bodyPr/>
        <a:lstStyle/>
        <a:p>
          <a:r>
            <a:rPr lang="en-US" sz="1300" dirty="0"/>
            <a:t>Payments may be classified as honorarium or service payments</a:t>
          </a:r>
        </a:p>
      </dgm:t>
    </dgm:pt>
    <dgm:pt modelId="{5DAEAC96-C7C4-4114-A52A-F4C66F2C1A76}" type="parTrans" cxnId="{51BBAECE-21CF-411A-8921-316A5BF05B5E}">
      <dgm:prSet/>
      <dgm:spPr/>
      <dgm:t>
        <a:bodyPr/>
        <a:lstStyle/>
        <a:p>
          <a:endParaRPr lang="en-US"/>
        </a:p>
      </dgm:t>
    </dgm:pt>
    <dgm:pt modelId="{64AC410F-C090-4F73-9C3C-614586E9E13A}" type="sibTrans" cxnId="{51BBAECE-21CF-411A-8921-316A5BF05B5E}">
      <dgm:prSet/>
      <dgm:spPr/>
      <dgm:t>
        <a:bodyPr/>
        <a:lstStyle/>
        <a:p>
          <a:endParaRPr lang="en-US"/>
        </a:p>
      </dgm:t>
    </dgm:pt>
    <dgm:pt modelId="{B028F566-F0BD-4BE0-91A2-4E171E17E3D4}">
      <dgm:prSet custT="1"/>
      <dgm:spPr/>
      <dgm:t>
        <a:bodyPr/>
        <a:lstStyle/>
        <a:p>
          <a:r>
            <a:rPr lang="en-US" sz="1300" dirty="0"/>
            <a:t>Payment is to an individual (not entity) and is one-time payment for which no fee is required or set. For example, a juror on an award selection committee.</a:t>
          </a:r>
        </a:p>
      </dgm:t>
    </dgm:pt>
    <dgm:pt modelId="{9E8EC3A8-74C5-46A9-AC9D-1C4BC71D8808}" type="parTrans" cxnId="{0A972EDF-4723-4C4D-B303-88BDBB442A3B}">
      <dgm:prSet/>
      <dgm:spPr/>
      <dgm:t>
        <a:bodyPr/>
        <a:lstStyle/>
        <a:p>
          <a:endParaRPr lang="en-US"/>
        </a:p>
      </dgm:t>
    </dgm:pt>
    <dgm:pt modelId="{195A1521-B28E-48BF-A309-0A42CF2F1A3F}" type="sibTrans" cxnId="{0A972EDF-4723-4C4D-B303-88BDBB442A3B}">
      <dgm:prSet/>
      <dgm:spPr/>
      <dgm:t>
        <a:bodyPr/>
        <a:lstStyle/>
        <a:p>
          <a:endParaRPr lang="en-US"/>
        </a:p>
      </dgm:t>
    </dgm:pt>
    <dgm:pt modelId="{E73A58BE-7309-4D8F-9F39-0A8AD5485008}">
      <dgm:prSet custT="1"/>
      <dgm:spPr/>
      <dgm:t>
        <a:bodyPr/>
        <a:lstStyle/>
        <a:p>
          <a:r>
            <a:rPr lang="en-US" sz="1300" dirty="0"/>
            <a:t>Non-performance related payments to an entity would most likely be in the 79XX object code series.</a:t>
          </a:r>
        </a:p>
      </dgm:t>
    </dgm:pt>
    <dgm:pt modelId="{AFBACA8A-D686-4D12-95F6-BF4765355F94}" type="parTrans" cxnId="{291E5183-752E-40FA-B828-D75F46A8F0AB}">
      <dgm:prSet/>
      <dgm:spPr/>
      <dgm:t>
        <a:bodyPr/>
        <a:lstStyle/>
        <a:p>
          <a:endParaRPr lang="en-US"/>
        </a:p>
      </dgm:t>
    </dgm:pt>
    <dgm:pt modelId="{0657A73F-4250-4074-8E89-0CB886CE2910}" type="sibTrans" cxnId="{291E5183-752E-40FA-B828-D75F46A8F0AB}">
      <dgm:prSet/>
      <dgm:spPr/>
      <dgm:t>
        <a:bodyPr/>
        <a:lstStyle/>
        <a:p>
          <a:endParaRPr lang="en-US"/>
        </a:p>
      </dgm:t>
    </dgm:pt>
    <dgm:pt modelId="{3B5DCC93-EC8D-4C5E-8B99-63EDB162392C}" type="pres">
      <dgm:prSet presAssocID="{E1C291DC-543C-4BD7-AC67-A95F951D5BF2}" presName="Name0" presStyleCnt="0">
        <dgm:presLayoutVars>
          <dgm:dir/>
          <dgm:animLvl val="lvl"/>
          <dgm:resizeHandles val="exact"/>
        </dgm:presLayoutVars>
      </dgm:prSet>
      <dgm:spPr/>
    </dgm:pt>
    <dgm:pt modelId="{91C2187D-E3B8-4015-BB95-A0D0AAE61538}" type="pres">
      <dgm:prSet presAssocID="{D50813C2-7E64-4E41-B591-09D0ED60C18D}" presName="composite" presStyleCnt="0"/>
      <dgm:spPr/>
    </dgm:pt>
    <dgm:pt modelId="{FAB92DC4-E0AE-4BCE-9E5A-4BBBE8BDA896}" type="pres">
      <dgm:prSet presAssocID="{D50813C2-7E64-4E41-B591-09D0ED60C18D}" presName="parTx" presStyleLbl="alignNode1" presStyleIdx="0" presStyleCnt="4" custScaleY="173429" custLinFactNeighborX="1914" custLinFactNeighborY="-23079">
        <dgm:presLayoutVars>
          <dgm:chMax val="0"/>
          <dgm:chPref val="0"/>
          <dgm:bulletEnabled val="1"/>
        </dgm:presLayoutVars>
      </dgm:prSet>
      <dgm:spPr/>
    </dgm:pt>
    <dgm:pt modelId="{21704210-52D0-45B1-8225-A3AD45E23B2F}" type="pres">
      <dgm:prSet presAssocID="{D50813C2-7E64-4E41-B591-09D0ED60C18D}" presName="desTx" presStyleLbl="alignAccFollowNode1" presStyleIdx="0" presStyleCnt="4" custLinFactNeighborX="1079" custLinFactNeighborY="2859">
        <dgm:presLayoutVars>
          <dgm:bulletEnabled val="1"/>
        </dgm:presLayoutVars>
      </dgm:prSet>
      <dgm:spPr/>
    </dgm:pt>
    <dgm:pt modelId="{F4AB2196-6E38-48CA-B634-CA9D98539D79}" type="pres">
      <dgm:prSet presAssocID="{3CB92E64-43E6-4E68-8C16-0AAAA10F9345}" presName="space" presStyleCnt="0"/>
      <dgm:spPr/>
    </dgm:pt>
    <dgm:pt modelId="{127C5224-6BE0-4347-AF6D-AD33E2978764}" type="pres">
      <dgm:prSet presAssocID="{D17136F7-3973-417B-9E80-C29D9E4FCB4B}" presName="composite" presStyleCnt="0"/>
      <dgm:spPr/>
    </dgm:pt>
    <dgm:pt modelId="{E760D9D4-58B4-459E-A4BC-9C61F92CEEB9}" type="pres">
      <dgm:prSet presAssocID="{D17136F7-3973-417B-9E80-C29D9E4FCB4B}" presName="parTx" presStyleLbl="alignNode1" presStyleIdx="1" presStyleCnt="4" custScaleY="161481" custLinFactNeighborX="942" custLinFactNeighborY="-23131">
        <dgm:presLayoutVars>
          <dgm:chMax val="0"/>
          <dgm:chPref val="0"/>
          <dgm:bulletEnabled val="1"/>
        </dgm:presLayoutVars>
      </dgm:prSet>
      <dgm:spPr/>
    </dgm:pt>
    <dgm:pt modelId="{8569A4E0-2070-4B52-A3FE-AD530E0F1829}" type="pres">
      <dgm:prSet presAssocID="{D17136F7-3973-417B-9E80-C29D9E4FCB4B}" presName="desTx" presStyleLbl="alignAccFollowNode1" presStyleIdx="1" presStyleCnt="4" custLinFactNeighborX="1042" custLinFactNeighborY="4128">
        <dgm:presLayoutVars>
          <dgm:bulletEnabled val="1"/>
        </dgm:presLayoutVars>
      </dgm:prSet>
      <dgm:spPr/>
    </dgm:pt>
    <dgm:pt modelId="{70BA2561-C6AE-4E89-AB9B-FF8086012574}" type="pres">
      <dgm:prSet presAssocID="{98FC503B-9E2B-4F6E-90FF-8055D33AAF32}" presName="space" presStyleCnt="0"/>
      <dgm:spPr/>
    </dgm:pt>
    <dgm:pt modelId="{5C594639-AEEC-4E4E-AF1E-6DAA895467D2}" type="pres">
      <dgm:prSet presAssocID="{23AF95DC-25E9-459E-B7BB-D4A5E39F2D9C}" presName="composite" presStyleCnt="0"/>
      <dgm:spPr/>
    </dgm:pt>
    <dgm:pt modelId="{0D1C8EB6-76E4-495B-807F-686E026577B5}" type="pres">
      <dgm:prSet presAssocID="{23AF95DC-25E9-459E-B7BB-D4A5E39F2D9C}" presName="parTx" presStyleLbl="alignNode1" presStyleIdx="2" presStyleCnt="4" custScaleY="154643" custLinFactNeighborX="341" custLinFactNeighborY="-18716">
        <dgm:presLayoutVars>
          <dgm:chMax val="0"/>
          <dgm:chPref val="0"/>
          <dgm:bulletEnabled val="1"/>
        </dgm:presLayoutVars>
      </dgm:prSet>
      <dgm:spPr/>
    </dgm:pt>
    <dgm:pt modelId="{B2939B86-4FF1-4AA9-888D-A6511A73EFBE}" type="pres">
      <dgm:prSet presAssocID="{23AF95DC-25E9-459E-B7BB-D4A5E39F2D9C}" presName="desTx" presStyleLbl="alignAccFollowNode1" presStyleIdx="2" presStyleCnt="4" custLinFactNeighborX="-1234" custLinFactNeighborY="3233">
        <dgm:presLayoutVars>
          <dgm:bulletEnabled val="1"/>
        </dgm:presLayoutVars>
      </dgm:prSet>
      <dgm:spPr/>
    </dgm:pt>
    <dgm:pt modelId="{D8AEF824-3458-4500-83E2-661587616A97}" type="pres">
      <dgm:prSet presAssocID="{B85F2D03-B295-4580-83FA-161D82985CB1}" presName="space" presStyleCnt="0"/>
      <dgm:spPr/>
    </dgm:pt>
    <dgm:pt modelId="{65A32BFF-FD69-4CE8-BDE4-75F51FB8C849}" type="pres">
      <dgm:prSet presAssocID="{3A09D86D-AD78-4E57-A4E6-5E58BD5C1437}" presName="composite" presStyleCnt="0"/>
      <dgm:spPr/>
    </dgm:pt>
    <dgm:pt modelId="{9BD15F2A-1547-402C-8D66-575949B11E8B}" type="pres">
      <dgm:prSet presAssocID="{3A09D86D-AD78-4E57-A4E6-5E58BD5C1437}" presName="parTx" presStyleLbl="alignNode1" presStyleIdx="3" presStyleCnt="4" custScaleY="159153" custLinFactNeighborX="1042" custLinFactNeighborY="-16597">
        <dgm:presLayoutVars>
          <dgm:chMax val="0"/>
          <dgm:chPref val="0"/>
          <dgm:bulletEnabled val="1"/>
        </dgm:presLayoutVars>
      </dgm:prSet>
      <dgm:spPr/>
    </dgm:pt>
    <dgm:pt modelId="{40AADAB1-D9F1-4F55-90F0-A81202B421EF}" type="pres">
      <dgm:prSet presAssocID="{3A09D86D-AD78-4E57-A4E6-5E58BD5C1437}" presName="desTx" presStyleLbl="alignAccFollowNode1" presStyleIdx="3" presStyleCnt="4" custLinFactNeighborX="350" custLinFactNeighborY="5478">
        <dgm:presLayoutVars>
          <dgm:bulletEnabled val="1"/>
        </dgm:presLayoutVars>
      </dgm:prSet>
      <dgm:spPr/>
    </dgm:pt>
  </dgm:ptLst>
  <dgm:cxnLst>
    <dgm:cxn modelId="{E781D302-E554-4A26-9A14-EB88269AAC0A}" srcId="{D50813C2-7E64-4E41-B591-09D0ED60C18D}" destId="{1950619C-8A90-446D-A75A-77EF88087EDA}" srcOrd="2" destOrd="0" parTransId="{75B57438-2332-4279-926D-CFBEC6885DCC}" sibTransId="{27A12764-EF50-480E-B277-7C844D1A5414}"/>
    <dgm:cxn modelId="{BF164D14-4D40-4191-B8F8-C3BCBB7F64D2}" type="presOf" srcId="{50583B7A-8E6B-4FCB-8679-CBFE08EA1E21}" destId="{B2939B86-4FF1-4AA9-888D-A6511A73EFBE}" srcOrd="0" destOrd="2" presId="urn:microsoft.com/office/officeart/2005/8/layout/hList1"/>
    <dgm:cxn modelId="{95A96E29-66FB-4ABB-87E5-578E2CF5EAC5}" srcId="{E1C291DC-543C-4BD7-AC67-A95F951D5BF2}" destId="{3A09D86D-AD78-4E57-A4E6-5E58BD5C1437}" srcOrd="3" destOrd="0" parTransId="{1B52E9E0-562F-4AA3-BC03-73BD1567999D}" sibTransId="{01E0323B-E305-49C0-B0E3-AEA56EE3DC20}"/>
    <dgm:cxn modelId="{A4723631-3E54-47A8-906C-62EF054E7269}" type="presOf" srcId="{B028F566-F0BD-4BE0-91A2-4E171E17E3D4}" destId="{40AADAB1-D9F1-4F55-90F0-A81202B421EF}" srcOrd="0" destOrd="1" presId="urn:microsoft.com/office/officeart/2005/8/layout/hList1"/>
    <dgm:cxn modelId="{A11B0A34-0801-4DB1-9A01-5BAC9A42648E}" srcId="{D50813C2-7E64-4E41-B591-09D0ED60C18D}" destId="{D5BC9F5B-FC2F-403D-82A5-873C5FBB7F5B}" srcOrd="1" destOrd="0" parTransId="{1ECE55E2-ECB6-4E42-8A93-E81F39E63EB7}" sibTransId="{522F63B9-C4E6-49C5-803A-C7303554726E}"/>
    <dgm:cxn modelId="{902B333A-57C6-4817-B9E9-6582E281E7D2}" type="presOf" srcId="{E1C291DC-543C-4BD7-AC67-A95F951D5BF2}" destId="{3B5DCC93-EC8D-4C5E-8B99-63EDB162392C}" srcOrd="0" destOrd="0" presId="urn:microsoft.com/office/officeart/2005/8/layout/hList1"/>
    <dgm:cxn modelId="{B1780C3D-3446-457A-8ECE-44B8DAEA4727}" srcId="{E1C291DC-543C-4BD7-AC67-A95F951D5BF2}" destId="{23AF95DC-25E9-459E-B7BB-D4A5E39F2D9C}" srcOrd="2" destOrd="0" parTransId="{F426E510-69C5-4B73-8EB8-A18CE99AC5E8}" sibTransId="{B85F2D03-B295-4580-83FA-161D82985CB1}"/>
    <dgm:cxn modelId="{55AAD53D-B98A-4E14-9E66-433969B260FC}" srcId="{23AF95DC-25E9-459E-B7BB-D4A5E39F2D9C}" destId="{EFCF2B2F-C806-4223-9D3C-AA01191C34D7}" srcOrd="3" destOrd="0" parTransId="{673B9F2B-84FE-4DB8-8832-588DCAA064D1}" sibTransId="{887BB1F6-E90C-4646-90F2-B217D66975FA}"/>
    <dgm:cxn modelId="{BEA61045-EA53-4A81-AC5A-46D390BD35EE}" type="presOf" srcId="{3A09D86D-AD78-4E57-A4E6-5E58BD5C1437}" destId="{9BD15F2A-1547-402C-8D66-575949B11E8B}" srcOrd="0" destOrd="0" presId="urn:microsoft.com/office/officeart/2005/8/layout/hList1"/>
    <dgm:cxn modelId="{55123249-3FF3-410F-A92F-915C101333FF}" type="presOf" srcId="{AE476DAB-7698-4332-975F-2BF5656151EE}" destId="{21704210-52D0-45B1-8225-A3AD45E23B2F}" srcOrd="0" destOrd="0" presId="urn:microsoft.com/office/officeart/2005/8/layout/hList1"/>
    <dgm:cxn modelId="{EE9F454A-4A83-4FD4-8D8E-78ACAF2CA4B4}" type="presOf" srcId="{D50813C2-7E64-4E41-B591-09D0ED60C18D}" destId="{FAB92DC4-E0AE-4BCE-9E5A-4BBBE8BDA896}" srcOrd="0" destOrd="0" presId="urn:microsoft.com/office/officeart/2005/8/layout/hList1"/>
    <dgm:cxn modelId="{9E545A6E-4778-4E9F-9A27-14C8C19514ED}" srcId="{E1C291DC-543C-4BD7-AC67-A95F951D5BF2}" destId="{D50813C2-7E64-4E41-B591-09D0ED60C18D}" srcOrd="0" destOrd="0" parTransId="{0FF5EB34-690A-4A16-9321-D4A5551E2874}" sibTransId="{3CB92E64-43E6-4E68-8C16-0AAAA10F9345}"/>
    <dgm:cxn modelId="{B3CF9870-839D-4A6C-A788-4BA7A3F4205E}" type="presOf" srcId="{EFCF2B2F-C806-4223-9D3C-AA01191C34D7}" destId="{B2939B86-4FF1-4AA9-888D-A6511A73EFBE}" srcOrd="0" destOrd="3" presId="urn:microsoft.com/office/officeart/2005/8/layout/hList1"/>
    <dgm:cxn modelId="{8CFD1472-6A9C-4FC6-93C2-5F8E941ADA75}" srcId="{E1C291DC-543C-4BD7-AC67-A95F951D5BF2}" destId="{D17136F7-3973-417B-9E80-C29D9E4FCB4B}" srcOrd="1" destOrd="0" parTransId="{CEB67B7B-6E0A-4A81-A32A-EDE4FA732CD4}" sibTransId="{98FC503B-9E2B-4F6E-90FF-8055D33AAF32}"/>
    <dgm:cxn modelId="{A90A1C7B-715A-4505-859A-7A987083923A}" type="presOf" srcId="{4D0AC46C-B6EF-4317-B3BA-9FB28C3CACAB}" destId="{B2939B86-4FF1-4AA9-888D-A6511A73EFBE}" srcOrd="0" destOrd="1" presId="urn:microsoft.com/office/officeart/2005/8/layout/hList1"/>
    <dgm:cxn modelId="{0975627E-FD3E-4FB0-81A7-B57541225B42}" type="presOf" srcId="{1950619C-8A90-446D-A75A-77EF88087EDA}" destId="{21704210-52D0-45B1-8225-A3AD45E23B2F}" srcOrd="0" destOrd="2" presId="urn:microsoft.com/office/officeart/2005/8/layout/hList1"/>
    <dgm:cxn modelId="{3C163480-B6DB-41B0-A08D-DB09CCA3A80D}" type="presOf" srcId="{D5BC9F5B-FC2F-403D-82A5-873C5FBB7F5B}" destId="{21704210-52D0-45B1-8225-A3AD45E23B2F}" srcOrd="0" destOrd="1" presId="urn:microsoft.com/office/officeart/2005/8/layout/hList1"/>
    <dgm:cxn modelId="{EDE78781-708E-4D32-A7A2-1F9F29778A73}" srcId="{3A09D86D-AD78-4E57-A4E6-5E58BD5C1437}" destId="{C177B1A5-94E3-4DD3-BFF1-018161308818}" srcOrd="0" destOrd="0" parTransId="{0E18A0B3-5F84-437F-A2AD-2375954D7CD9}" sibTransId="{D7B50BF0-B325-45BD-B921-933AE495441D}"/>
    <dgm:cxn modelId="{291E5183-752E-40FA-B828-D75F46A8F0AB}" srcId="{3A09D86D-AD78-4E57-A4E6-5E58BD5C1437}" destId="{E73A58BE-7309-4D8F-9F39-0A8AD5485008}" srcOrd="2" destOrd="0" parTransId="{AFBACA8A-D686-4D12-95F6-BF4765355F94}" sibTransId="{0657A73F-4250-4074-8E89-0CB886CE2910}"/>
    <dgm:cxn modelId="{5F825CA4-6913-4E4C-AB36-3F6A625A3AEB}" type="presOf" srcId="{C177B1A5-94E3-4DD3-BFF1-018161308818}" destId="{40AADAB1-D9F1-4F55-90F0-A81202B421EF}" srcOrd="0" destOrd="0" presId="urn:microsoft.com/office/officeart/2005/8/layout/hList1"/>
    <dgm:cxn modelId="{118D32A7-D91C-4029-A55B-8EFA247D14BE}" srcId="{23AF95DC-25E9-459E-B7BB-D4A5E39F2D9C}" destId="{8908BF4D-EED4-4125-947B-9AFD80845D93}" srcOrd="0" destOrd="0" parTransId="{707CFCCA-4498-4ED0-A7DC-69B373E612EE}" sibTransId="{03291E63-55D4-4317-866F-70DEBAEE2613}"/>
    <dgm:cxn modelId="{7EA86BB6-F317-4D88-9B01-798FD95B405B}" srcId="{D50813C2-7E64-4E41-B591-09D0ED60C18D}" destId="{AE476DAB-7698-4332-975F-2BF5656151EE}" srcOrd="0" destOrd="0" parTransId="{F5C31DB1-E6EF-4551-AEB3-42A0426C81B4}" sibTransId="{BC5B4B80-C42D-45F5-B664-D6CDBD8D2449}"/>
    <dgm:cxn modelId="{908E87B6-E367-463D-9EFA-6FDAAE29F735}" srcId="{23AF95DC-25E9-459E-B7BB-D4A5E39F2D9C}" destId="{50583B7A-8E6B-4FCB-8679-CBFE08EA1E21}" srcOrd="2" destOrd="0" parTransId="{B27DF048-EFFE-42FE-8872-CBE8828AEC4F}" sibTransId="{E8BA9A36-91DE-4F2B-83E8-DF31BCEBC0E4}"/>
    <dgm:cxn modelId="{5726D0BC-CB3B-44BD-BD7E-068E7E25B25F}" type="presOf" srcId="{E73A58BE-7309-4D8F-9F39-0A8AD5485008}" destId="{40AADAB1-D9F1-4F55-90F0-A81202B421EF}" srcOrd="0" destOrd="2" presId="urn:microsoft.com/office/officeart/2005/8/layout/hList1"/>
    <dgm:cxn modelId="{1A1F68BF-678D-4BEE-8DEB-380396E3D4E7}" type="presOf" srcId="{8908BF4D-EED4-4125-947B-9AFD80845D93}" destId="{B2939B86-4FF1-4AA9-888D-A6511A73EFBE}" srcOrd="0" destOrd="0" presId="urn:microsoft.com/office/officeart/2005/8/layout/hList1"/>
    <dgm:cxn modelId="{51BBAECE-21CF-411A-8921-316A5BF05B5E}" srcId="{23AF95DC-25E9-459E-B7BB-D4A5E39F2D9C}" destId="{4D0AC46C-B6EF-4317-B3BA-9FB28C3CACAB}" srcOrd="1" destOrd="0" parTransId="{5DAEAC96-C7C4-4114-A52A-F4C66F2C1A76}" sibTransId="{64AC410F-C090-4F73-9C3C-614586E9E13A}"/>
    <dgm:cxn modelId="{80DA14CF-BF7A-4C8E-8188-2B72F775FD55}" type="presOf" srcId="{23AF95DC-25E9-459E-B7BB-D4A5E39F2D9C}" destId="{0D1C8EB6-76E4-495B-807F-686E026577B5}" srcOrd="0" destOrd="0" presId="urn:microsoft.com/office/officeart/2005/8/layout/hList1"/>
    <dgm:cxn modelId="{62C5DAD4-4ABA-4125-B16B-ECFA1AF0318F}" type="presOf" srcId="{D17136F7-3973-417B-9E80-C29D9E4FCB4B}" destId="{E760D9D4-58B4-459E-A4BC-9C61F92CEEB9}" srcOrd="0" destOrd="0" presId="urn:microsoft.com/office/officeart/2005/8/layout/hList1"/>
    <dgm:cxn modelId="{0A972EDF-4723-4C4D-B303-88BDBB442A3B}" srcId="{3A09D86D-AD78-4E57-A4E6-5E58BD5C1437}" destId="{B028F566-F0BD-4BE0-91A2-4E171E17E3D4}" srcOrd="1" destOrd="0" parTransId="{9E8EC3A8-74C5-46A9-AC9D-1C4BC71D8808}" sibTransId="{195A1521-B28E-48BF-A309-0A42CF2F1A3F}"/>
    <dgm:cxn modelId="{A6C9B4A0-A6C0-4DC3-B87C-2FDC92E54903}" type="presParOf" srcId="{3B5DCC93-EC8D-4C5E-8B99-63EDB162392C}" destId="{91C2187D-E3B8-4015-BB95-A0D0AAE61538}" srcOrd="0" destOrd="0" presId="urn:microsoft.com/office/officeart/2005/8/layout/hList1"/>
    <dgm:cxn modelId="{FDD25197-2195-411A-99A4-B8CBE8B29936}" type="presParOf" srcId="{91C2187D-E3B8-4015-BB95-A0D0AAE61538}" destId="{FAB92DC4-E0AE-4BCE-9E5A-4BBBE8BDA896}" srcOrd="0" destOrd="0" presId="urn:microsoft.com/office/officeart/2005/8/layout/hList1"/>
    <dgm:cxn modelId="{8301A92A-B5B8-4119-9316-54DBD94B79A9}" type="presParOf" srcId="{91C2187D-E3B8-4015-BB95-A0D0AAE61538}" destId="{21704210-52D0-45B1-8225-A3AD45E23B2F}" srcOrd="1" destOrd="0" presId="urn:microsoft.com/office/officeart/2005/8/layout/hList1"/>
    <dgm:cxn modelId="{0C9163B0-3E53-4B40-AB9B-FE87DC797753}" type="presParOf" srcId="{3B5DCC93-EC8D-4C5E-8B99-63EDB162392C}" destId="{F4AB2196-6E38-48CA-B634-CA9D98539D79}" srcOrd="1" destOrd="0" presId="urn:microsoft.com/office/officeart/2005/8/layout/hList1"/>
    <dgm:cxn modelId="{6291579A-D14A-4843-ADD5-A222135BA206}" type="presParOf" srcId="{3B5DCC93-EC8D-4C5E-8B99-63EDB162392C}" destId="{127C5224-6BE0-4347-AF6D-AD33E2978764}" srcOrd="2" destOrd="0" presId="urn:microsoft.com/office/officeart/2005/8/layout/hList1"/>
    <dgm:cxn modelId="{C002BCB1-2B00-4400-9157-307B79B42A2E}" type="presParOf" srcId="{127C5224-6BE0-4347-AF6D-AD33E2978764}" destId="{E760D9D4-58B4-459E-A4BC-9C61F92CEEB9}" srcOrd="0" destOrd="0" presId="urn:microsoft.com/office/officeart/2005/8/layout/hList1"/>
    <dgm:cxn modelId="{580EC41D-B3BE-41F0-A82D-B966F37849F8}" type="presParOf" srcId="{127C5224-6BE0-4347-AF6D-AD33E2978764}" destId="{8569A4E0-2070-4B52-A3FE-AD530E0F1829}" srcOrd="1" destOrd="0" presId="urn:microsoft.com/office/officeart/2005/8/layout/hList1"/>
    <dgm:cxn modelId="{BE14454D-30FF-46CC-9350-3ED918BBC18F}" type="presParOf" srcId="{3B5DCC93-EC8D-4C5E-8B99-63EDB162392C}" destId="{70BA2561-C6AE-4E89-AB9B-FF8086012574}" srcOrd="3" destOrd="0" presId="urn:microsoft.com/office/officeart/2005/8/layout/hList1"/>
    <dgm:cxn modelId="{6AF42252-FC7A-4EA5-AFC4-07B882CB7100}" type="presParOf" srcId="{3B5DCC93-EC8D-4C5E-8B99-63EDB162392C}" destId="{5C594639-AEEC-4E4E-AF1E-6DAA895467D2}" srcOrd="4" destOrd="0" presId="urn:microsoft.com/office/officeart/2005/8/layout/hList1"/>
    <dgm:cxn modelId="{34E1DABD-6F00-446C-966C-DAFF6212ABEE}" type="presParOf" srcId="{5C594639-AEEC-4E4E-AF1E-6DAA895467D2}" destId="{0D1C8EB6-76E4-495B-807F-686E026577B5}" srcOrd="0" destOrd="0" presId="urn:microsoft.com/office/officeart/2005/8/layout/hList1"/>
    <dgm:cxn modelId="{7B1660D1-40C2-4842-ACBC-2810EA0FD81F}" type="presParOf" srcId="{5C594639-AEEC-4E4E-AF1E-6DAA895467D2}" destId="{B2939B86-4FF1-4AA9-888D-A6511A73EFBE}" srcOrd="1" destOrd="0" presId="urn:microsoft.com/office/officeart/2005/8/layout/hList1"/>
    <dgm:cxn modelId="{E9485C6B-FB87-4DEE-BC85-5462EFF01458}" type="presParOf" srcId="{3B5DCC93-EC8D-4C5E-8B99-63EDB162392C}" destId="{D8AEF824-3458-4500-83E2-661587616A97}" srcOrd="5" destOrd="0" presId="urn:microsoft.com/office/officeart/2005/8/layout/hList1"/>
    <dgm:cxn modelId="{04EFFF29-2D47-4803-B8F8-1C18461D3D59}" type="presParOf" srcId="{3B5DCC93-EC8D-4C5E-8B99-63EDB162392C}" destId="{65A32BFF-FD69-4CE8-BDE4-75F51FB8C849}" srcOrd="6" destOrd="0" presId="urn:microsoft.com/office/officeart/2005/8/layout/hList1"/>
    <dgm:cxn modelId="{5FAD040A-80DB-4E9F-95F8-C9088CAA8782}" type="presParOf" srcId="{65A32BFF-FD69-4CE8-BDE4-75F51FB8C849}" destId="{9BD15F2A-1547-402C-8D66-575949B11E8B}" srcOrd="0" destOrd="0" presId="urn:microsoft.com/office/officeart/2005/8/layout/hList1"/>
    <dgm:cxn modelId="{048D279F-832C-400D-B6C6-6E205D97831D}" type="presParOf" srcId="{65A32BFF-FD69-4CE8-BDE4-75F51FB8C849}" destId="{40AADAB1-D9F1-4F55-90F0-A81202B421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CC545-9FFD-4B66-8779-429A23567E3D}">
      <dsp:nvSpPr>
        <dsp:cNvPr id="0" name=""/>
        <dsp:cNvSpPr/>
      </dsp:nvSpPr>
      <dsp:spPr>
        <a:xfrm>
          <a:off x="283188" y="983114"/>
          <a:ext cx="5802671" cy="35389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Employee</a:t>
          </a:r>
        </a:p>
        <a:p>
          <a:pPr marL="0" lvl="0" indent="0" algn="ctr" defTabSz="1466850">
            <a:lnSpc>
              <a:spcPct val="90000"/>
            </a:lnSpc>
            <a:spcBef>
              <a:spcPct val="0"/>
            </a:spcBef>
            <a:spcAft>
              <a:spcPct val="35000"/>
            </a:spcAft>
            <a:buNone/>
          </a:pPr>
          <a:r>
            <a:rPr lang="en-US" sz="1600" kern="1200" dirty="0"/>
            <a:t>Paid via PeopleSoft or an approved out-of-state or out-of-country payroll</a:t>
          </a:r>
        </a:p>
      </dsp:txBody>
      <dsp:txXfrm>
        <a:off x="283188" y="983114"/>
        <a:ext cx="5802671" cy="1061687"/>
      </dsp:txXfrm>
    </dsp:sp>
    <dsp:sp modelId="{D0D0F342-BD42-4CFD-B6D5-99D666A37A5C}">
      <dsp:nvSpPr>
        <dsp:cNvPr id="0" name=""/>
        <dsp:cNvSpPr/>
      </dsp:nvSpPr>
      <dsp:spPr>
        <a:xfrm>
          <a:off x="305615" y="2078601"/>
          <a:ext cx="5709102" cy="351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112000"/>
            </a:lnSpc>
            <a:spcBef>
              <a:spcPct val="0"/>
            </a:spcBef>
            <a:spcAft>
              <a:spcPts val="0"/>
            </a:spcAft>
            <a:buFont typeface="Arial" panose="020B0604020202020204" pitchFamily="34" charset="0"/>
            <a:buNone/>
          </a:pPr>
          <a:endParaRPr lang="en-US" sz="1800" kern="1200" dirty="0"/>
        </a:p>
        <a:p>
          <a:pPr marL="171450" lvl="1" indent="-171450" algn="l" defTabSz="800100">
            <a:lnSpc>
              <a:spcPct val="90000"/>
            </a:lnSpc>
            <a:spcBef>
              <a:spcPct val="0"/>
            </a:spcBef>
            <a:spcAft>
              <a:spcPct val="15000"/>
            </a:spcAft>
            <a:buChar char="•"/>
          </a:pPr>
          <a:r>
            <a:rPr lang="en-US" sz="1800" kern="1200" dirty="0"/>
            <a:t>Individual</a:t>
          </a:r>
        </a:p>
        <a:p>
          <a:pPr marL="171450" lvl="1" indent="-171450" algn="l" defTabSz="800100">
            <a:lnSpc>
              <a:spcPct val="90000"/>
            </a:lnSpc>
            <a:spcBef>
              <a:spcPct val="0"/>
            </a:spcBef>
            <a:spcAft>
              <a:spcPct val="15000"/>
            </a:spcAft>
            <a:buChar char="•"/>
          </a:pPr>
          <a:r>
            <a:rPr lang="en-US" sz="1800" kern="1200" dirty="0"/>
            <a:t>Generally being paid compensation or salary and wages in exchange for past, present or future services that are primarily for Harvard’s benefit.</a:t>
          </a:r>
        </a:p>
        <a:p>
          <a:pPr marL="171450" lvl="1" indent="-171450" algn="l" defTabSz="800100">
            <a:lnSpc>
              <a:spcPct val="90000"/>
            </a:lnSpc>
            <a:spcBef>
              <a:spcPct val="0"/>
            </a:spcBef>
            <a:spcAft>
              <a:spcPct val="15000"/>
            </a:spcAft>
            <a:buChar char="•"/>
          </a:pPr>
          <a:r>
            <a:rPr lang="en-US" sz="1800" kern="1200" dirty="0"/>
            <a:t>Requires a Form I-9</a:t>
          </a:r>
        </a:p>
        <a:p>
          <a:pPr marL="171450" lvl="1" indent="-171450" algn="l" defTabSz="800100">
            <a:lnSpc>
              <a:spcPct val="90000"/>
            </a:lnSpc>
            <a:spcBef>
              <a:spcPct val="0"/>
            </a:spcBef>
            <a:spcAft>
              <a:spcPct val="15000"/>
            </a:spcAft>
            <a:buChar char="•"/>
          </a:pPr>
          <a:r>
            <a:rPr lang="en-US" sz="1800" kern="1200" dirty="0"/>
            <a:t>Receives a W-2</a:t>
          </a:r>
        </a:p>
        <a:p>
          <a:pPr marL="171450" lvl="1" indent="-171450" algn="l" defTabSz="800100">
            <a:lnSpc>
              <a:spcPct val="90000"/>
            </a:lnSpc>
            <a:spcBef>
              <a:spcPct val="0"/>
            </a:spcBef>
            <a:spcAft>
              <a:spcPct val="15000"/>
            </a:spcAft>
            <a:buChar char="•"/>
          </a:pPr>
          <a:r>
            <a:rPr lang="en-US" sz="1800" kern="1200" dirty="0"/>
            <a:t>May have income taxes withheld</a:t>
          </a:r>
        </a:p>
      </dsp:txBody>
      <dsp:txXfrm>
        <a:off x="408455" y="2181441"/>
        <a:ext cx="5503422" cy="3305520"/>
      </dsp:txXfrm>
    </dsp:sp>
    <dsp:sp modelId="{40AE9A2D-5B08-4DC5-B477-A30F44E50F22}">
      <dsp:nvSpPr>
        <dsp:cNvPr id="0" name=""/>
        <dsp:cNvSpPr/>
      </dsp:nvSpPr>
      <dsp:spPr>
        <a:xfrm>
          <a:off x="6094326" y="873335"/>
          <a:ext cx="5790401" cy="2724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100000"/>
            </a:lnSpc>
            <a:spcBef>
              <a:spcPct val="0"/>
            </a:spcBef>
            <a:spcAft>
              <a:spcPts val="0"/>
            </a:spcAft>
            <a:buNone/>
          </a:pPr>
          <a:endParaRPr lang="en-US" sz="3300" kern="1200" dirty="0"/>
        </a:p>
        <a:p>
          <a:pPr marL="0" lvl="0" indent="0" algn="ctr" defTabSz="1466850">
            <a:lnSpc>
              <a:spcPct val="100000"/>
            </a:lnSpc>
            <a:spcBef>
              <a:spcPct val="0"/>
            </a:spcBef>
            <a:spcAft>
              <a:spcPts val="0"/>
            </a:spcAft>
            <a:buNone/>
          </a:pPr>
          <a:endParaRPr lang="en-US" sz="1600" kern="1200" dirty="0"/>
        </a:p>
        <a:p>
          <a:pPr marL="0" lvl="0" indent="0" algn="ctr" defTabSz="1466850">
            <a:lnSpc>
              <a:spcPct val="100000"/>
            </a:lnSpc>
            <a:spcBef>
              <a:spcPct val="0"/>
            </a:spcBef>
            <a:spcAft>
              <a:spcPts val="0"/>
            </a:spcAft>
            <a:buNone/>
          </a:pPr>
          <a:r>
            <a:rPr lang="en-US" sz="3300" kern="1200" dirty="0"/>
            <a:t>Vendor</a:t>
          </a:r>
        </a:p>
        <a:p>
          <a:pPr marL="0" lvl="0" indent="0" algn="ctr" defTabSz="1466850">
            <a:lnSpc>
              <a:spcPct val="100000"/>
            </a:lnSpc>
            <a:spcBef>
              <a:spcPct val="0"/>
            </a:spcBef>
            <a:spcAft>
              <a:spcPts val="0"/>
            </a:spcAft>
            <a:buNone/>
          </a:pPr>
          <a:r>
            <a:rPr lang="en-US" sz="1400" kern="1200" dirty="0"/>
            <a:t>(May also be called a Supplier or Contractor and may be paid for the purchase of goods and/or services.)</a:t>
          </a:r>
        </a:p>
        <a:p>
          <a:pPr marL="0" lvl="0" indent="0" algn="ctr" defTabSz="1466850">
            <a:lnSpc>
              <a:spcPct val="100000"/>
            </a:lnSpc>
            <a:spcBef>
              <a:spcPct val="0"/>
            </a:spcBef>
            <a:spcAft>
              <a:spcPts val="0"/>
            </a:spcAft>
            <a:buNone/>
          </a:pPr>
          <a:r>
            <a:rPr lang="en-US" sz="1600" kern="1200" dirty="0"/>
            <a:t>Paid via Accounts Payable (B2P)</a:t>
          </a:r>
        </a:p>
        <a:p>
          <a:pPr marL="0" lvl="0" indent="0" algn="ctr" defTabSz="1466850">
            <a:lnSpc>
              <a:spcPct val="100000"/>
            </a:lnSpc>
            <a:spcBef>
              <a:spcPct val="0"/>
            </a:spcBef>
            <a:spcAft>
              <a:spcPts val="0"/>
            </a:spcAft>
            <a:buNone/>
          </a:pPr>
          <a:endParaRPr lang="en-US" sz="1600" kern="1200" dirty="0"/>
        </a:p>
        <a:p>
          <a:pPr marL="0" lvl="0" indent="0" algn="l" defTabSz="1466850">
            <a:lnSpc>
              <a:spcPct val="100000"/>
            </a:lnSpc>
            <a:spcBef>
              <a:spcPct val="0"/>
            </a:spcBef>
            <a:spcAft>
              <a:spcPts val="0"/>
            </a:spcAft>
            <a:buNone/>
          </a:pPr>
          <a:r>
            <a:rPr lang="en-US" sz="1600" kern="1200" dirty="0"/>
            <a:t>NOTE: Both individuals and entities can be a vendor. </a:t>
          </a:r>
        </a:p>
      </dsp:txBody>
      <dsp:txXfrm>
        <a:off x="6094326" y="873335"/>
        <a:ext cx="5790401" cy="817240"/>
      </dsp:txXfrm>
    </dsp:sp>
    <dsp:sp modelId="{EB1D3784-DB2E-443B-AA26-00403E64BC15}">
      <dsp:nvSpPr>
        <dsp:cNvPr id="0" name=""/>
        <dsp:cNvSpPr/>
      </dsp:nvSpPr>
      <dsp:spPr>
        <a:xfrm>
          <a:off x="6106706" y="2026912"/>
          <a:ext cx="5899034" cy="356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285750" lvl="0" indent="-285750" algn="l" defTabSz="933450">
            <a:lnSpc>
              <a:spcPct val="90000"/>
            </a:lnSpc>
            <a:spcBef>
              <a:spcPct val="0"/>
            </a:spcBef>
            <a:spcAft>
              <a:spcPts val="0"/>
            </a:spcAft>
            <a:buNone/>
          </a:pPr>
          <a:endParaRPr lang="en-US" sz="1600" kern="1200" dirty="0"/>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dirty="0"/>
            <a:t>Can be operating as a single individual, or a multiple employee business</a:t>
          </a:r>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dirty="0"/>
            <a:t>Can be unincorporated, an individual person, a company, LLC, business, partnership, nonprofit, government agency, trust/estate, etc. </a:t>
          </a:r>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dirty="0"/>
            <a:t>Individuals or single-person companies (regardless of company type) must comply with the </a:t>
          </a:r>
          <a:r>
            <a:rPr lang="en-US" sz="1800" kern="1200" dirty="0">
              <a:hlinkClick xmlns:r="http://schemas.openxmlformats.org/officeDocument/2006/relationships" r:id="rId1"/>
            </a:rPr>
            <a:t>Independent Contractor Policy</a:t>
          </a:r>
          <a:endParaRPr lang="en-US" sz="1800" kern="1200" dirty="0"/>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dirty="0"/>
            <a:t>Foreign vendors (individual or entity) may have taxes withheld depending upon the payment type and tax status</a:t>
          </a:r>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dirty="0"/>
            <a:t>May receive a 1042S or 1099 based on vendor and payment type and tax status</a:t>
          </a:r>
        </a:p>
        <a:p>
          <a:pPr marL="114300" lvl="1" indent="-114300" algn="l" defTabSz="622300">
            <a:lnSpc>
              <a:spcPct val="90000"/>
            </a:lnSpc>
            <a:spcBef>
              <a:spcPct val="0"/>
            </a:spcBef>
            <a:spcAft>
              <a:spcPct val="15000"/>
            </a:spcAft>
            <a:buFontTx/>
            <a:buNone/>
          </a:pPr>
          <a:endParaRPr lang="en-US" sz="1400" kern="1200" dirty="0"/>
        </a:p>
        <a:p>
          <a:pPr marL="171450" lvl="1" indent="-171450" algn="l" defTabSz="711200">
            <a:lnSpc>
              <a:spcPct val="90000"/>
            </a:lnSpc>
            <a:spcBef>
              <a:spcPct val="0"/>
            </a:spcBef>
            <a:spcAft>
              <a:spcPct val="15000"/>
            </a:spcAft>
            <a:buChar char="•"/>
          </a:pPr>
          <a:endParaRPr lang="en-US" sz="1600" kern="1200" dirty="0"/>
        </a:p>
      </dsp:txBody>
      <dsp:txXfrm>
        <a:off x="6211059" y="2131265"/>
        <a:ext cx="5690328" cy="3354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92DC4-E0AE-4BCE-9E5A-4BBBE8BDA896}">
      <dsp:nvSpPr>
        <dsp:cNvPr id="0" name=""/>
        <dsp:cNvSpPr/>
      </dsp:nvSpPr>
      <dsp:spPr>
        <a:xfrm>
          <a:off x="51687" y="0"/>
          <a:ext cx="2484604" cy="17236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Lecture / Performance</a:t>
          </a:r>
        </a:p>
        <a:p>
          <a:pPr marL="0" lvl="0" indent="0" algn="ctr" defTabSz="666750">
            <a:lnSpc>
              <a:spcPct val="90000"/>
            </a:lnSpc>
            <a:spcBef>
              <a:spcPct val="0"/>
            </a:spcBef>
            <a:spcAft>
              <a:spcPct val="35000"/>
            </a:spcAft>
            <a:buNone/>
          </a:pPr>
          <a:r>
            <a:rPr lang="en-US" sz="1500" kern="1200" dirty="0"/>
            <a:t>Held Outside of Massachusetts Use Object Code 8691</a:t>
          </a:r>
        </a:p>
        <a:p>
          <a:pPr marL="0" lvl="0" indent="0" algn="ctr" defTabSz="666750">
            <a:lnSpc>
              <a:spcPct val="90000"/>
            </a:lnSpc>
            <a:spcBef>
              <a:spcPct val="0"/>
            </a:spcBef>
            <a:spcAft>
              <a:spcPct val="35000"/>
            </a:spcAft>
            <a:buNone/>
          </a:pPr>
          <a:r>
            <a:rPr lang="en-US" sz="1000" kern="1200" dirty="0">
              <a:latin typeface="+mn-lt"/>
            </a:rPr>
            <a:t>(Lect Perf OUTSIDE MA - honoraria/svc pmt/fees to vistng lect/perf)</a:t>
          </a:r>
          <a:endParaRPr lang="en-US" sz="1000" kern="1200" dirty="0"/>
        </a:p>
      </dsp:txBody>
      <dsp:txXfrm>
        <a:off x="51687" y="0"/>
        <a:ext cx="2484604" cy="1723610"/>
      </dsp:txXfrm>
    </dsp:sp>
    <dsp:sp modelId="{21704210-52D0-45B1-8225-A3AD45E23B2F}">
      <dsp:nvSpPr>
        <dsp:cNvPr id="0" name=""/>
        <dsp:cNvSpPr/>
      </dsp:nvSpPr>
      <dsp:spPr>
        <a:xfrm>
          <a:off x="30940" y="1598288"/>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Individual or entity was not located in Massachusetts when they performed the service</a:t>
          </a:r>
        </a:p>
        <a:p>
          <a:pPr marL="114300" lvl="1" indent="-114300" algn="l" defTabSz="577850">
            <a:lnSpc>
              <a:spcPct val="90000"/>
            </a:lnSpc>
            <a:spcBef>
              <a:spcPct val="0"/>
            </a:spcBef>
            <a:spcAft>
              <a:spcPct val="15000"/>
            </a:spcAft>
            <a:buChar char="•"/>
          </a:pPr>
          <a:r>
            <a:rPr lang="en-US" sz="1300" kern="1200" dirty="0"/>
            <a:t>Not subject to the Massachusetts Performer tax (though they may be liable for other taxes based on their location and immigration status)</a:t>
          </a:r>
        </a:p>
        <a:p>
          <a:pPr marL="114300" lvl="1" indent="-114300" algn="l" defTabSz="577850">
            <a:lnSpc>
              <a:spcPct val="90000"/>
            </a:lnSpc>
            <a:spcBef>
              <a:spcPct val="0"/>
            </a:spcBef>
            <a:spcAft>
              <a:spcPct val="15000"/>
            </a:spcAft>
            <a:buChar char="•"/>
          </a:pPr>
          <a:r>
            <a:rPr lang="en-US" sz="1300" kern="1200" dirty="0"/>
            <a:t>Payments may be classified as honorarium or service payments</a:t>
          </a:r>
        </a:p>
      </dsp:txBody>
      <dsp:txXfrm>
        <a:off x="30940" y="1598288"/>
        <a:ext cx="2484604" cy="3425760"/>
      </dsp:txXfrm>
    </dsp:sp>
    <dsp:sp modelId="{E760D9D4-58B4-459E-A4BC-9C61F92CEEB9}">
      <dsp:nvSpPr>
        <dsp:cNvPr id="0" name=""/>
        <dsp:cNvSpPr/>
      </dsp:nvSpPr>
      <dsp:spPr>
        <a:xfrm>
          <a:off x="2859986" y="0"/>
          <a:ext cx="2484604" cy="16048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Lecture / Performance</a:t>
          </a:r>
        </a:p>
        <a:p>
          <a:pPr marL="0" lvl="0" indent="0" algn="ctr" defTabSz="666750">
            <a:lnSpc>
              <a:spcPct val="90000"/>
            </a:lnSpc>
            <a:spcBef>
              <a:spcPct val="0"/>
            </a:spcBef>
            <a:spcAft>
              <a:spcPct val="35000"/>
            </a:spcAft>
            <a:buNone/>
          </a:pPr>
          <a:r>
            <a:rPr lang="en-US" sz="1500" kern="1200" dirty="0"/>
            <a:t>Held Inside Massachusetts </a:t>
          </a:r>
        </a:p>
        <a:p>
          <a:pPr marL="0" lvl="0" indent="0" algn="ctr" defTabSz="666750">
            <a:lnSpc>
              <a:spcPct val="90000"/>
            </a:lnSpc>
            <a:spcBef>
              <a:spcPct val="0"/>
            </a:spcBef>
            <a:spcAft>
              <a:spcPct val="35000"/>
            </a:spcAft>
            <a:buNone/>
          </a:pPr>
          <a:r>
            <a:rPr lang="en-US" sz="1500" kern="1200" dirty="0"/>
            <a:t>Use Object Code 8690</a:t>
          </a:r>
        </a:p>
        <a:p>
          <a:pPr marL="0" lvl="0" indent="0" algn="ctr" defTabSz="666750">
            <a:lnSpc>
              <a:spcPct val="90000"/>
            </a:lnSpc>
            <a:spcBef>
              <a:spcPct val="0"/>
            </a:spcBef>
            <a:spcAft>
              <a:spcPct val="35000"/>
            </a:spcAft>
            <a:buNone/>
          </a:pPr>
          <a:r>
            <a:rPr lang="en-US" sz="1000" kern="1200" dirty="0"/>
            <a:t>(</a:t>
          </a:r>
          <a:r>
            <a:rPr lang="en-US" sz="1000" kern="1200" dirty="0">
              <a:latin typeface="+mn-lt"/>
            </a:rPr>
            <a:t>Lect Perf IN MA WH Ex-honoraria/svc pmt/fees to vis lec/perf/ent(pmt holds))</a:t>
          </a:r>
          <a:endParaRPr lang="en-US" sz="1000" kern="1200" dirty="0"/>
        </a:p>
        <a:p>
          <a:pPr marL="0" lvl="0" indent="0" algn="ctr" defTabSz="666750">
            <a:lnSpc>
              <a:spcPct val="90000"/>
            </a:lnSpc>
            <a:spcBef>
              <a:spcPct val="0"/>
            </a:spcBef>
            <a:spcAft>
              <a:spcPct val="35000"/>
            </a:spcAft>
            <a:buNone/>
          </a:pPr>
          <a:r>
            <a:rPr lang="en-US" sz="1500" kern="1200" dirty="0"/>
            <a:t>No Exemption Attestation</a:t>
          </a:r>
        </a:p>
      </dsp:txBody>
      <dsp:txXfrm>
        <a:off x="2859986" y="0"/>
        <a:ext cx="2484604" cy="1604865"/>
      </dsp:txXfrm>
    </dsp:sp>
    <dsp:sp modelId="{8569A4E0-2070-4B52-A3FE-AD530E0F1829}">
      <dsp:nvSpPr>
        <dsp:cNvPr id="0" name=""/>
        <dsp:cNvSpPr/>
      </dsp:nvSpPr>
      <dsp:spPr>
        <a:xfrm>
          <a:off x="2862471" y="1612075"/>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C8EB6-76E4-495B-807F-686E026577B5}">
      <dsp:nvSpPr>
        <dsp:cNvPr id="0" name=""/>
        <dsp:cNvSpPr/>
      </dsp:nvSpPr>
      <dsp:spPr>
        <a:xfrm>
          <a:off x="5677503" y="2288"/>
          <a:ext cx="2484604" cy="15369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Lecture / Performance</a:t>
          </a:r>
        </a:p>
        <a:p>
          <a:pPr marL="0" lvl="0" indent="0" algn="ctr" defTabSz="666750">
            <a:lnSpc>
              <a:spcPct val="90000"/>
            </a:lnSpc>
            <a:spcBef>
              <a:spcPct val="0"/>
            </a:spcBef>
            <a:spcAft>
              <a:spcPct val="35000"/>
            </a:spcAft>
            <a:buNone/>
          </a:pPr>
          <a:r>
            <a:rPr lang="en-US" sz="1500" kern="1200" dirty="0"/>
            <a:t>Held Inside Massachusetts</a:t>
          </a:r>
        </a:p>
        <a:p>
          <a:pPr marL="0" lvl="0" indent="0" algn="ctr" defTabSz="666750">
            <a:lnSpc>
              <a:spcPct val="90000"/>
            </a:lnSpc>
            <a:spcBef>
              <a:spcPct val="0"/>
            </a:spcBef>
            <a:spcAft>
              <a:spcPct val="35000"/>
            </a:spcAft>
            <a:buNone/>
          </a:pPr>
          <a:r>
            <a:rPr lang="en-US" sz="1500" kern="1200" dirty="0"/>
            <a:t>Use Object Code 8692</a:t>
          </a:r>
          <a:br>
            <a:rPr lang="en-US" sz="1100" kern="1200" dirty="0"/>
          </a:br>
          <a:r>
            <a:rPr lang="en-US" sz="1100" kern="1200" dirty="0"/>
            <a:t>(</a:t>
          </a:r>
          <a:r>
            <a:rPr lang="en-US" sz="1100" kern="1200" dirty="0">
              <a:latin typeface="+mn-lt"/>
            </a:rPr>
            <a:t>Lect Perf IN MA WH Ex-honoraria/svc pmt/fees to vis lec/perf/ent(pmt holds)</a:t>
          </a:r>
          <a:endParaRPr lang="en-US" sz="1100" kern="1200" dirty="0"/>
        </a:p>
        <a:p>
          <a:pPr marL="0" lvl="0" indent="0" algn="ctr" defTabSz="666750">
            <a:lnSpc>
              <a:spcPct val="90000"/>
            </a:lnSpc>
            <a:spcBef>
              <a:spcPct val="0"/>
            </a:spcBef>
            <a:spcAft>
              <a:spcPct val="35000"/>
            </a:spcAft>
            <a:buNone/>
          </a:pPr>
          <a:r>
            <a:rPr lang="en-US" sz="1500" kern="1200" dirty="0"/>
            <a:t>Includes Exemption Attestation</a:t>
          </a:r>
        </a:p>
      </dsp:txBody>
      <dsp:txXfrm>
        <a:off x="5677503" y="2288"/>
        <a:ext cx="2484604" cy="1536906"/>
      </dsp:txXfrm>
    </dsp:sp>
    <dsp:sp modelId="{B2939B86-4FF1-4AA9-888D-A6511A73EFBE}">
      <dsp:nvSpPr>
        <dsp:cNvPr id="0" name=""/>
        <dsp:cNvSpPr/>
      </dsp:nvSpPr>
      <dsp:spPr>
        <a:xfrm>
          <a:off x="5638370" y="1564425"/>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Individual or entity was in Massachusetts when they performed the service</a:t>
          </a:r>
        </a:p>
        <a:p>
          <a:pPr marL="114300" lvl="1" indent="-114300" algn="l" defTabSz="577850">
            <a:lnSpc>
              <a:spcPct val="90000"/>
            </a:lnSpc>
            <a:spcBef>
              <a:spcPct val="0"/>
            </a:spcBef>
            <a:spcAft>
              <a:spcPct val="15000"/>
            </a:spcAft>
            <a:buChar char="•"/>
          </a:pPr>
          <a:r>
            <a:rPr lang="en-US" sz="1300" kern="1200" dirty="0"/>
            <a:t>Payments may be classified as honorarium or service payments</a:t>
          </a:r>
        </a:p>
        <a:p>
          <a:pPr marL="114300" lvl="1" indent="-114300" algn="l" defTabSz="577850">
            <a:lnSpc>
              <a:spcPct val="90000"/>
            </a:lnSpc>
            <a:spcBef>
              <a:spcPct val="0"/>
            </a:spcBef>
            <a:spcAft>
              <a:spcPct val="15000"/>
            </a:spcAft>
            <a:buChar char="•"/>
          </a:pPr>
          <a:r>
            <a:rPr lang="en-US" sz="1300" kern="1200" dirty="0"/>
            <a:t>Individual or entity has completed the Attestation Form for Claiming Exemption or Reduction in Withholding   acknowledging they submitted a Form PWH-WW or PWH-RW to Mass Department of Revenue at least 10 days before the event </a:t>
          </a:r>
        </a:p>
        <a:p>
          <a:pPr marL="114300" lvl="1" indent="-114300" algn="l" defTabSz="577850">
            <a:lnSpc>
              <a:spcPct val="90000"/>
            </a:lnSpc>
            <a:spcBef>
              <a:spcPct val="0"/>
            </a:spcBef>
            <a:spcAft>
              <a:spcPct val="15000"/>
            </a:spcAft>
            <a:buChar char="•"/>
          </a:pPr>
          <a:r>
            <a:rPr lang="en-US" sz="1300" kern="1200" dirty="0"/>
            <a:t>Central Accounts Payable will review the documentation and adjust tax liability as appropriate.</a:t>
          </a:r>
        </a:p>
      </dsp:txBody>
      <dsp:txXfrm>
        <a:off x="5638370" y="1564425"/>
        <a:ext cx="2484604" cy="3425760"/>
      </dsp:txXfrm>
    </dsp:sp>
    <dsp:sp modelId="{9BD15F2A-1547-402C-8D66-575949B11E8B}">
      <dsp:nvSpPr>
        <dsp:cNvPr id="0" name=""/>
        <dsp:cNvSpPr/>
      </dsp:nvSpPr>
      <dsp:spPr>
        <a:xfrm>
          <a:off x="8505612" y="12142"/>
          <a:ext cx="2484604" cy="158172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Individual - Non-Performance Related Honoraria Use Object Code 8694</a:t>
          </a:r>
        </a:p>
        <a:p>
          <a:pPr marL="0" lvl="0" indent="0" algn="ctr" defTabSz="666750">
            <a:lnSpc>
              <a:spcPct val="90000"/>
            </a:lnSpc>
            <a:spcBef>
              <a:spcPct val="0"/>
            </a:spcBef>
            <a:spcAft>
              <a:spcPct val="35000"/>
            </a:spcAft>
            <a:buNone/>
          </a:pPr>
          <a:r>
            <a:rPr lang="en-US" sz="1100" b="0" i="0" u="none" strike="noStrike" kern="1200" dirty="0">
              <a:effectLst/>
              <a:latin typeface="+mn-lt"/>
            </a:rPr>
            <a:t>(Honoraria-Individual "non performance" related)</a:t>
          </a:r>
          <a:endParaRPr lang="en-US" sz="1100" kern="1200" dirty="0"/>
        </a:p>
      </dsp:txBody>
      <dsp:txXfrm>
        <a:off x="8505612" y="12142"/>
        <a:ext cx="2484604" cy="1581729"/>
      </dsp:txXfrm>
    </dsp:sp>
    <dsp:sp modelId="{40AADAB1-D9F1-4F55-90F0-A81202B421EF}">
      <dsp:nvSpPr>
        <dsp:cNvPr id="0" name=""/>
        <dsp:cNvSpPr/>
      </dsp:nvSpPr>
      <dsp:spPr>
        <a:xfrm>
          <a:off x="8505612" y="1641967"/>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Non-performance payment that is classified as an honorarium.</a:t>
          </a:r>
        </a:p>
        <a:p>
          <a:pPr marL="114300" lvl="1" indent="-114300" algn="l" defTabSz="577850">
            <a:lnSpc>
              <a:spcPct val="90000"/>
            </a:lnSpc>
            <a:spcBef>
              <a:spcPct val="0"/>
            </a:spcBef>
            <a:spcAft>
              <a:spcPct val="15000"/>
            </a:spcAft>
            <a:buChar char="•"/>
          </a:pPr>
          <a:r>
            <a:rPr lang="en-US" sz="1300" kern="1200" dirty="0"/>
            <a:t>Payment is to an individual (not entity) and is one-time payment for which no fee is required or set. For example, a juror on an award selection committee.</a:t>
          </a:r>
        </a:p>
        <a:p>
          <a:pPr marL="114300" lvl="1" indent="-114300" algn="l" defTabSz="577850">
            <a:lnSpc>
              <a:spcPct val="90000"/>
            </a:lnSpc>
            <a:spcBef>
              <a:spcPct val="0"/>
            </a:spcBef>
            <a:spcAft>
              <a:spcPct val="15000"/>
            </a:spcAft>
            <a:buChar char="•"/>
          </a:pPr>
          <a:r>
            <a:rPr lang="en-US" sz="1300" kern="1200" dirty="0"/>
            <a:t>Non-performance related payments to an entity would most likely be in the 79XX object code series.</a:t>
          </a:r>
        </a:p>
      </dsp:txBody>
      <dsp:txXfrm>
        <a:off x="8505612" y="1641967"/>
        <a:ext cx="2484604" cy="34257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73B2889B-A0AC-4482-8592-5C96F2309420}" type="datetimeFigureOut">
              <a:rPr lang="en-US" smtClean="0"/>
              <a:t>6/15/2026</a:t>
            </a:fld>
            <a:endParaRPr lang="en-US" dirty="0"/>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AD529299-61FF-4B93-ADA6-2FD5975D62F6}" type="slidenum">
              <a:rPr lang="en-US" smtClean="0"/>
              <a:t>‹#›</a:t>
            </a:fld>
            <a:endParaRPr lang="en-US" dirty="0"/>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830EB223-FFC0-462A-A3B8-EAA7CE0F8CBD}" type="datetimeFigureOut">
              <a:rPr lang="en-US" smtClean="0"/>
              <a:t>6/15/2026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1</a:t>
            </a:fld>
            <a:endParaRPr lang="en-US" dirty="0"/>
          </a:p>
        </p:txBody>
      </p:sp>
    </p:spTree>
    <p:extLst>
      <p:ext uri="{BB962C8B-B14F-4D97-AF65-F5344CB8AC3E}">
        <p14:creationId xmlns:p14="http://schemas.microsoft.com/office/powerpoint/2010/main" val="354071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2922-3419-64FC-25AA-F61EB077D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70E37-61F3-DF8B-FC1C-8FF3638EC0A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6F05580-FBA0-A876-1817-A53648C3E1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52BEE426-0F69-A30F-ABEC-E0C08B0FEBF0}"/>
              </a:ext>
            </a:extLst>
          </p:cNvPr>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96733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AE66-B243-44A9-D925-9D73A9B20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E489C-FF07-6A85-A315-8B3791358D0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D82DAF0-67FC-4CE1-9297-BD1B19C5702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D08C863-3262-5088-354F-E1BBC5C29211}"/>
              </a:ext>
            </a:extLst>
          </p:cNvPr>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405643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DBDF-0956-45BC-1BF6-588B2A043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E39CE-3A06-02FF-7BB3-80785FF62C0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DED19D7-4172-6AD5-547B-26EDA23FE800}"/>
              </a:ext>
            </a:extLst>
          </p:cNvPr>
          <p:cNvSpPr>
            <a:spLocks noGrp="1"/>
          </p:cNvSpPr>
          <p:nvPr>
            <p:ph type="body" idx="1"/>
          </p:nvPr>
        </p:nvSpPr>
        <p:spPr/>
        <p:txBody>
          <a:bodyPr/>
          <a:lstStyle/>
          <a:p>
            <a:endParaRPr lang="en-US" sz="1200" kern="1200" dirty="0">
              <a:solidFill>
                <a:schemeClr val="tx1"/>
              </a:solidFill>
              <a:effectLst/>
              <a:highlight>
                <a:srgbClr val="FFFF00"/>
              </a:highlight>
              <a:latin typeface="+mn-lt"/>
              <a:ea typeface="+mn-ea"/>
              <a:cs typeface="+mn-cs"/>
            </a:endParaRPr>
          </a:p>
        </p:txBody>
      </p:sp>
      <p:sp>
        <p:nvSpPr>
          <p:cNvPr id="4" name="Slide Number Placeholder 3">
            <a:extLst>
              <a:ext uri="{FF2B5EF4-FFF2-40B4-BE49-F238E27FC236}">
                <a16:creationId xmlns:a16="http://schemas.microsoft.com/office/drawing/2014/main" id="{67DDD9C5-C364-E171-B755-5E10CA8ADF71}"/>
              </a:ext>
            </a:extLst>
          </p:cNvPr>
          <p:cNvSpPr>
            <a:spLocks noGrp="1"/>
          </p:cNvSpPr>
          <p:nvPr>
            <p:ph type="sldNum" sz="quarter" idx="5"/>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13139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414A-6B08-4027-9466-AD974ECEE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51517-BEE4-E0A0-38EC-F0A3AE841E9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5724E11-9142-B695-07DD-212BAF4EFBEB}"/>
              </a:ext>
            </a:extLst>
          </p:cNvPr>
          <p:cNvSpPr>
            <a:spLocks noGrp="1"/>
          </p:cNvSpPr>
          <p:nvPr>
            <p:ph type="body" idx="1"/>
          </p:nvPr>
        </p:nvSpPr>
        <p:spPr/>
        <p:txBody>
          <a:bodyPr/>
          <a:lstStyle/>
          <a:p>
            <a:endParaRPr lang="en-US" sz="1200" kern="1200" dirty="0">
              <a:solidFill>
                <a:schemeClr val="tx1"/>
              </a:solidFill>
              <a:effectLst/>
              <a:highlight>
                <a:srgbClr val="FFFF00"/>
              </a:highlight>
              <a:latin typeface="+mn-lt"/>
              <a:ea typeface="+mn-ea"/>
              <a:cs typeface="+mn-cs"/>
            </a:endParaRPr>
          </a:p>
        </p:txBody>
      </p:sp>
      <p:sp>
        <p:nvSpPr>
          <p:cNvPr id="4" name="Slide Number Placeholder 3">
            <a:extLst>
              <a:ext uri="{FF2B5EF4-FFF2-40B4-BE49-F238E27FC236}">
                <a16:creationId xmlns:a16="http://schemas.microsoft.com/office/drawing/2014/main" id="{63070874-EA04-84FD-754E-778BE32AA4E7}"/>
              </a:ext>
            </a:extLst>
          </p:cNvPr>
          <p:cNvSpPr>
            <a:spLocks noGrp="1"/>
          </p:cNvSpPr>
          <p:nvPr>
            <p:ph type="sldNum" sz="quarter" idx="5"/>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340821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C98A-7B20-4B84-00C0-CE31F9379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0E157-1585-FAD9-A698-CDE48237443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60F3E51-9CC3-3C22-E01D-73EA7623FD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8903BE7C-1293-D05B-CC9C-93AD952D9624}"/>
              </a:ext>
            </a:extLst>
          </p:cNvPr>
          <p:cNvSpPr>
            <a:spLocks noGrp="1"/>
          </p:cNvSpPr>
          <p:nvPr>
            <p:ph type="sldNum" sz="quarter" idx="5"/>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415153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F849-80F7-6577-F376-B5FD30F25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72A9-8F21-370D-CF0B-2FE5281C0E8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B7A2932-032E-9453-03EC-69A1B469502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42DA1446-23D4-95D5-52D7-A0E0AA4F5733}"/>
              </a:ext>
            </a:extLst>
          </p:cNvPr>
          <p:cNvSpPr>
            <a:spLocks noGrp="1"/>
          </p:cNvSpPr>
          <p:nvPr>
            <p:ph type="sldNum" sz="quarter" idx="5"/>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18283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13E3-1E64-3451-D9FD-BE87291EC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059F7-31E8-97DA-E2D1-438B0751EFC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2B01D8-5289-8D2F-749D-E207C06661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04260B70-A35E-8AAB-F7D4-7C90D4468FFA}"/>
              </a:ext>
            </a:extLst>
          </p:cNvPr>
          <p:cNvSpPr>
            <a:spLocks noGrp="1"/>
          </p:cNvSpPr>
          <p:nvPr>
            <p:ph type="sldNum" sz="quarter" idx="5"/>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339648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94008-AC11-A6B7-C5B5-EFDB3F017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FD61E-1E24-FC40-1F05-24A532E3676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C0E741B-7172-CE47-80B4-DB4827A7368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30595C64-2B68-9FE6-3AA0-3E673ADCEB2E}"/>
              </a:ext>
            </a:extLst>
          </p:cNvPr>
          <p:cNvSpPr>
            <a:spLocks noGrp="1"/>
          </p:cNvSpPr>
          <p:nvPr>
            <p:ph type="sldNum" sz="quarter" idx="5"/>
          </p:nvPr>
        </p:nvSpPr>
        <p:spPr/>
        <p:txBody>
          <a:bodyPr/>
          <a:lstStyle/>
          <a:p>
            <a:fld id="{BC849E9A-41F7-4779-A581-48A7C374A227}" type="slidenum">
              <a:rPr lang="en-US" smtClean="0"/>
              <a:t>17</a:t>
            </a:fld>
            <a:endParaRPr lang="en-US" dirty="0"/>
          </a:p>
        </p:txBody>
      </p:sp>
    </p:spTree>
    <p:extLst>
      <p:ext uri="{BB962C8B-B14F-4D97-AF65-F5344CB8AC3E}">
        <p14:creationId xmlns:p14="http://schemas.microsoft.com/office/powerpoint/2010/main" val="2144879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421D-AE58-A802-91DE-3A5B4BF21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573BE-9751-1517-58AC-BD76E8F41AF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B9879B8-60A9-1305-51D9-88730546CDAC}"/>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D51DD571-21ED-F4BF-8268-91E34CB4AB1A}"/>
              </a:ext>
            </a:extLst>
          </p:cNvPr>
          <p:cNvSpPr>
            <a:spLocks noGrp="1"/>
          </p:cNvSpPr>
          <p:nvPr>
            <p:ph type="sldNum" sz="quarter" idx="5"/>
          </p:nvPr>
        </p:nvSpPr>
        <p:spPr/>
        <p:txBody>
          <a:bodyPr/>
          <a:lstStyle/>
          <a:p>
            <a:fld id="{BC849E9A-41F7-4779-A581-48A7C374A227}" type="slidenum">
              <a:rPr lang="en-US" smtClean="0"/>
              <a:t>18</a:t>
            </a:fld>
            <a:endParaRPr lang="en-US" dirty="0"/>
          </a:p>
        </p:txBody>
      </p:sp>
    </p:spTree>
    <p:extLst>
      <p:ext uri="{BB962C8B-B14F-4D97-AF65-F5344CB8AC3E}">
        <p14:creationId xmlns:p14="http://schemas.microsoft.com/office/powerpoint/2010/main" val="941726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7AF8-CECA-1E52-8B5F-1FC0658DA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91769-5DFB-C98E-FB3C-8B0EF125228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C5315F0-A2E4-27F0-EFC5-4D9E7EACA1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3A2BC098-0415-84CE-70F1-E0772FC00C51}"/>
              </a:ext>
            </a:extLst>
          </p:cNvPr>
          <p:cNvSpPr>
            <a:spLocks noGrp="1"/>
          </p:cNvSpPr>
          <p:nvPr>
            <p:ph type="sldNum" sz="quarter" idx="5"/>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65947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EA1FD-D098-4B26-A49E-AB0413905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30674-4804-7CE7-BA78-C94C91C185F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0265986-0B68-4E47-AD76-68A3BE11BD1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B1E7F30-DE7D-F1B8-4070-90B6B822A756}"/>
              </a:ext>
            </a:extLst>
          </p:cNvPr>
          <p:cNvSpPr>
            <a:spLocks noGrp="1"/>
          </p:cNvSpPr>
          <p:nvPr>
            <p:ph type="sldNum" sz="quarter" idx="5"/>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518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0858-EABE-78A7-F46B-7BD0F5AB6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C652B-5F69-0269-8DEB-5903DFEDA36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44CC7F7-D50D-4D3F-79BA-753DF1C24C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3ABA3582-EC28-5008-9A0D-B62D9D8CFCB3}"/>
              </a:ext>
            </a:extLst>
          </p:cNvPr>
          <p:cNvSpPr>
            <a:spLocks noGrp="1"/>
          </p:cNvSpPr>
          <p:nvPr>
            <p:ph type="sldNum" sz="quarter" idx="5"/>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3301189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74FCE-9258-282C-E9FF-07DA3EC44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612E4-394B-6E66-8B35-9E53A0989B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9E1103E-2701-0422-B1D0-E778DDEE30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EC26931D-2863-EE52-FEF3-08D9B4676BE6}"/>
              </a:ext>
            </a:extLst>
          </p:cNvPr>
          <p:cNvSpPr>
            <a:spLocks noGrp="1"/>
          </p:cNvSpPr>
          <p:nvPr>
            <p:ph type="sldNum" sz="quarter" idx="5"/>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219093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A2FBF-69EB-371F-30AD-2E05DF186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46C4D-1766-713A-AA5E-952DCB7E07B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75405F-FCAF-6A9D-4A0D-76AF2D5C38F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6C7039F-983C-7783-0898-064381F4BD5D}"/>
              </a:ext>
            </a:extLst>
          </p:cNvPr>
          <p:cNvSpPr>
            <a:spLocks noGrp="1"/>
          </p:cNvSpPr>
          <p:nvPr>
            <p:ph type="sldNum" sz="quarter" idx="5"/>
          </p:nvPr>
        </p:nvSpPr>
        <p:spPr/>
        <p:txBody>
          <a:bodyPr/>
          <a:lstStyle/>
          <a:p>
            <a:fld id="{BC849E9A-41F7-4779-A581-48A7C374A227}" type="slidenum">
              <a:rPr lang="en-US" smtClean="0"/>
              <a:t>22</a:t>
            </a:fld>
            <a:endParaRPr lang="en-US" dirty="0"/>
          </a:p>
        </p:txBody>
      </p:sp>
    </p:spTree>
    <p:extLst>
      <p:ext uri="{BB962C8B-B14F-4D97-AF65-F5344CB8AC3E}">
        <p14:creationId xmlns:p14="http://schemas.microsoft.com/office/powerpoint/2010/main" val="308388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8903-E092-FAB2-29BD-6AC269F9A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E071B-7050-E366-A178-314301C9C10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9A26E34-56C5-4A68-6FDD-E6507DBCE8F1}"/>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38DFB732-B87F-EBCD-23D3-69F90C5EDF07}"/>
              </a:ext>
            </a:extLst>
          </p:cNvPr>
          <p:cNvSpPr>
            <a:spLocks noGrp="1"/>
          </p:cNvSpPr>
          <p:nvPr>
            <p:ph type="sldNum" sz="quarter" idx="5"/>
          </p:nvPr>
        </p:nvSpPr>
        <p:spPr/>
        <p:txBody>
          <a:bodyPr/>
          <a:lstStyle/>
          <a:p>
            <a:fld id="{BC849E9A-41F7-4779-A581-48A7C374A227}" type="slidenum">
              <a:rPr lang="en-US" smtClean="0"/>
              <a:t>23</a:t>
            </a:fld>
            <a:endParaRPr lang="en-US" dirty="0"/>
          </a:p>
        </p:txBody>
      </p:sp>
    </p:spTree>
    <p:extLst>
      <p:ext uri="{BB962C8B-B14F-4D97-AF65-F5344CB8AC3E}">
        <p14:creationId xmlns:p14="http://schemas.microsoft.com/office/powerpoint/2010/main" val="1477961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A783-F23D-54E5-339A-EB6BA0E52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1E529-2E36-F9CB-C033-77112995F2E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F7233BF-75F0-5A6A-3B64-B2369A259A38}"/>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65E54335-4FE7-982F-9B7E-DFE30C1FFA85}"/>
              </a:ext>
            </a:extLst>
          </p:cNvPr>
          <p:cNvSpPr>
            <a:spLocks noGrp="1"/>
          </p:cNvSpPr>
          <p:nvPr>
            <p:ph type="sldNum" sz="quarter" idx="5"/>
          </p:nvPr>
        </p:nvSpPr>
        <p:spPr/>
        <p:txBody>
          <a:bodyPr/>
          <a:lstStyle/>
          <a:p>
            <a:fld id="{BC849E9A-41F7-4779-A581-48A7C374A227}" type="slidenum">
              <a:rPr lang="en-US" smtClean="0"/>
              <a:t>24</a:t>
            </a:fld>
            <a:endParaRPr lang="en-US" dirty="0"/>
          </a:p>
        </p:txBody>
      </p:sp>
    </p:spTree>
    <p:extLst>
      <p:ext uri="{BB962C8B-B14F-4D97-AF65-F5344CB8AC3E}">
        <p14:creationId xmlns:p14="http://schemas.microsoft.com/office/powerpoint/2010/main" val="422776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E5D1-AC78-FAB2-ACCF-42585A434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514BD-942C-8A0F-08ED-26BBC7F26CC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05F3C68-27CD-1A00-5598-370C93AB6EF0}"/>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3426FECC-88A4-190B-DD42-781DAC293804}"/>
              </a:ext>
            </a:extLst>
          </p:cNvPr>
          <p:cNvSpPr>
            <a:spLocks noGrp="1"/>
          </p:cNvSpPr>
          <p:nvPr>
            <p:ph type="sldNum" sz="quarter" idx="5"/>
          </p:nvPr>
        </p:nvSpPr>
        <p:spPr/>
        <p:txBody>
          <a:bodyPr/>
          <a:lstStyle/>
          <a:p>
            <a:fld id="{BC849E9A-41F7-4779-A581-48A7C374A227}" type="slidenum">
              <a:rPr lang="en-US" smtClean="0"/>
              <a:t>25</a:t>
            </a:fld>
            <a:endParaRPr lang="en-US" dirty="0"/>
          </a:p>
        </p:txBody>
      </p:sp>
    </p:spTree>
    <p:extLst>
      <p:ext uri="{BB962C8B-B14F-4D97-AF65-F5344CB8AC3E}">
        <p14:creationId xmlns:p14="http://schemas.microsoft.com/office/powerpoint/2010/main" val="120957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2C4D-FED6-A840-D897-6C1C984FC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37FBD-5836-5E4B-9E24-9195BA5B13A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E7487E3-6DF0-4A27-7734-3E414F6C452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0011525-7BBF-E756-0821-CB3026557732}"/>
              </a:ext>
            </a:extLst>
          </p:cNvPr>
          <p:cNvSpPr>
            <a:spLocks noGrp="1"/>
          </p:cNvSpPr>
          <p:nvPr>
            <p:ph type="sldNum" sz="quarter" idx="5"/>
          </p:nvPr>
        </p:nvSpPr>
        <p:spPr/>
        <p:txBody>
          <a:bodyPr/>
          <a:lstStyle/>
          <a:p>
            <a:fld id="{BC849E9A-41F7-4779-A581-48A7C374A227}" type="slidenum">
              <a:rPr lang="en-US" smtClean="0"/>
              <a:t>26</a:t>
            </a:fld>
            <a:endParaRPr lang="en-US" dirty="0"/>
          </a:p>
        </p:txBody>
      </p:sp>
    </p:spTree>
    <p:extLst>
      <p:ext uri="{BB962C8B-B14F-4D97-AF65-F5344CB8AC3E}">
        <p14:creationId xmlns:p14="http://schemas.microsoft.com/office/powerpoint/2010/main" val="3769809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0862-CFA8-043F-395B-3FF636A09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1C1AB-A1D5-E0C9-8D02-644038D4846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C0C87C1-54FA-C297-C2EC-DA7CA53FD538}"/>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DB673D4B-DED0-2C70-F3C7-B7FC8CBFCB3A}"/>
              </a:ext>
            </a:extLst>
          </p:cNvPr>
          <p:cNvSpPr>
            <a:spLocks noGrp="1"/>
          </p:cNvSpPr>
          <p:nvPr>
            <p:ph type="sldNum" sz="quarter" idx="5"/>
          </p:nvPr>
        </p:nvSpPr>
        <p:spPr/>
        <p:txBody>
          <a:bodyPr/>
          <a:lstStyle/>
          <a:p>
            <a:fld id="{BC849E9A-41F7-4779-A581-48A7C374A227}" type="slidenum">
              <a:rPr lang="en-US" smtClean="0"/>
              <a:t>27</a:t>
            </a:fld>
            <a:endParaRPr lang="en-US" dirty="0"/>
          </a:p>
        </p:txBody>
      </p:sp>
    </p:spTree>
    <p:extLst>
      <p:ext uri="{BB962C8B-B14F-4D97-AF65-F5344CB8AC3E}">
        <p14:creationId xmlns:p14="http://schemas.microsoft.com/office/powerpoint/2010/main" val="393828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1C39-D636-8419-97B9-959F7388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9DBB2-50B2-B723-2118-7BA6A3E0854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1F1F7A9-0993-CC42-E630-9D9EF2F19641}"/>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52C02FC2-8355-9D9A-DF63-9E5B2003EDB8}"/>
              </a:ext>
            </a:extLst>
          </p:cNvPr>
          <p:cNvSpPr>
            <a:spLocks noGrp="1"/>
          </p:cNvSpPr>
          <p:nvPr>
            <p:ph type="sldNum" sz="quarter" idx="5"/>
          </p:nvPr>
        </p:nvSpPr>
        <p:spPr/>
        <p:txBody>
          <a:bodyPr/>
          <a:lstStyle/>
          <a:p>
            <a:fld id="{BC849E9A-41F7-4779-A581-48A7C374A227}" type="slidenum">
              <a:rPr lang="en-US" smtClean="0"/>
              <a:t>28</a:t>
            </a:fld>
            <a:endParaRPr lang="en-US" dirty="0"/>
          </a:p>
        </p:txBody>
      </p:sp>
    </p:spTree>
    <p:extLst>
      <p:ext uri="{BB962C8B-B14F-4D97-AF65-F5344CB8AC3E}">
        <p14:creationId xmlns:p14="http://schemas.microsoft.com/office/powerpoint/2010/main" val="309258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0F2B-AC5D-F2C4-915E-F44CC62C1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5683A-A94A-69CD-78C5-35EF62F1DD2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B896585-6CBA-E7A3-4BAA-C598454DDBE6}"/>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5CE33F10-7759-680C-7528-F1828005272E}"/>
              </a:ext>
            </a:extLst>
          </p:cNvPr>
          <p:cNvSpPr>
            <a:spLocks noGrp="1"/>
          </p:cNvSpPr>
          <p:nvPr>
            <p:ph type="sldNum" sz="quarter" idx="5"/>
          </p:nvPr>
        </p:nvSpPr>
        <p:spPr/>
        <p:txBody>
          <a:bodyPr/>
          <a:lstStyle/>
          <a:p>
            <a:fld id="{BC849E9A-41F7-4779-A581-48A7C374A227}" type="slidenum">
              <a:rPr lang="en-US" smtClean="0"/>
              <a:t>29</a:t>
            </a:fld>
            <a:endParaRPr lang="en-US" dirty="0"/>
          </a:p>
        </p:txBody>
      </p:sp>
    </p:spTree>
    <p:extLst>
      <p:ext uri="{BB962C8B-B14F-4D97-AF65-F5344CB8AC3E}">
        <p14:creationId xmlns:p14="http://schemas.microsoft.com/office/powerpoint/2010/main" val="19658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BA72-20B7-2AC4-394E-7ED2129D2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E8099-9788-4B1E-75F6-B0F0D9E018D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5A1DDD5-5267-7C9B-A224-BC57D220C1E7}"/>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E1D74CC0-E4BD-6B1F-266E-88EEA69E146D}"/>
              </a:ext>
            </a:extLst>
          </p:cNvPr>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2347736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5BB10-6E74-2A5A-2968-635EFFDDE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29ACD-12A9-1CC1-23E8-6F6100E9CC0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D88239A-CD23-67DB-7907-BBC30D848FC6}"/>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D343FEDA-ED6A-4BC1-31A3-AFB92F13AA56}"/>
              </a:ext>
            </a:extLst>
          </p:cNvPr>
          <p:cNvSpPr>
            <a:spLocks noGrp="1"/>
          </p:cNvSpPr>
          <p:nvPr>
            <p:ph type="sldNum" sz="quarter" idx="5"/>
          </p:nvPr>
        </p:nvSpPr>
        <p:spPr/>
        <p:txBody>
          <a:bodyPr/>
          <a:lstStyle/>
          <a:p>
            <a:fld id="{BC849E9A-41F7-4779-A581-48A7C374A227}" type="slidenum">
              <a:rPr lang="en-US" smtClean="0"/>
              <a:t>30</a:t>
            </a:fld>
            <a:endParaRPr lang="en-US" dirty="0"/>
          </a:p>
        </p:txBody>
      </p:sp>
    </p:spTree>
    <p:extLst>
      <p:ext uri="{BB962C8B-B14F-4D97-AF65-F5344CB8AC3E}">
        <p14:creationId xmlns:p14="http://schemas.microsoft.com/office/powerpoint/2010/main" val="3669092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004B-586E-821D-2312-4AFA9AA90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7B79F-24C3-ADD7-E9D3-8F93E20B3F4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56430C9-CB63-B11B-010C-DEBDD3A083BC}"/>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587E6D0A-59EA-5106-80CF-2C93A9E433E2}"/>
              </a:ext>
            </a:extLst>
          </p:cNvPr>
          <p:cNvSpPr>
            <a:spLocks noGrp="1"/>
          </p:cNvSpPr>
          <p:nvPr>
            <p:ph type="sldNum" sz="quarter" idx="5"/>
          </p:nvPr>
        </p:nvSpPr>
        <p:spPr/>
        <p:txBody>
          <a:bodyPr/>
          <a:lstStyle/>
          <a:p>
            <a:fld id="{BC849E9A-41F7-4779-A581-48A7C374A227}" type="slidenum">
              <a:rPr lang="en-US" smtClean="0"/>
              <a:t>31</a:t>
            </a:fld>
            <a:endParaRPr lang="en-US" dirty="0"/>
          </a:p>
        </p:txBody>
      </p:sp>
    </p:spTree>
    <p:extLst>
      <p:ext uri="{BB962C8B-B14F-4D97-AF65-F5344CB8AC3E}">
        <p14:creationId xmlns:p14="http://schemas.microsoft.com/office/powerpoint/2010/main" val="2670843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D7F6-5A7F-3CB6-588F-130884A4E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C6456-EC87-DC9E-074A-87BACCFE9EA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961CB0C-ADE3-371E-4A51-F3318BBFA437}"/>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9BF3AD7-48F6-4DB3-0EFC-4ACF71D98446}"/>
              </a:ext>
            </a:extLst>
          </p:cNvPr>
          <p:cNvSpPr>
            <a:spLocks noGrp="1"/>
          </p:cNvSpPr>
          <p:nvPr>
            <p:ph type="sldNum" sz="quarter" idx="5"/>
          </p:nvPr>
        </p:nvSpPr>
        <p:spPr/>
        <p:txBody>
          <a:bodyPr/>
          <a:lstStyle/>
          <a:p>
            <a:fld id="{BC849E9A-41F7-4779-A581-48A7C374A227}" type="slidenum">
              <a:rPr lang="en-US" smtClean="0"/>
              <a:t>32</a:t>
            </a:fld>
            <a:endParaRPr lang="en-US" dirty="0"/>
          </a:p>
        </p:txBody>
      </p:sp>
    </p:spTree>
    <p:extLst>
      <p:ext uri="{BB962C8B-B14F-4D97-AF65-F5344CB8AC3E}">
        <p14:creationId xmlns:p14="http://schemas.microsoft.com/office/powerpoint/2010/main" val="74242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1D63-178E-02DB-A7EE-60494D5F0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7485E-6D3F-E0C2-DB01-A30DDC06482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42C6DD2-382B-E9F4-AA9B-B13888C90AFC}"/>
              </a:ext>
            </a:extLst>
          </p:cNvPr>
          <p:cNvSpPr>
            <a:spLocks noGrp="1"/>
          </p:cNvSpPr>
          <p:nvPr>
            <p:ph type="body" idx="1"/>
          </p:nvPr>
        </p:nvSpPr>
        <p:spPr/>
        <p:txBody>
          <a:bodyPr/>
          <a:lstStyle/>
          <a:p>
            <a:r>
              <a:rPr lang="en-US" dirty="0">
                <a:highlight>
                  <a:srgbClr val="FFFF00"/>
                </a:highlight>
              </a:rPr>
              <a:t>Facilitator accessible notes:</a:t>
            </a:r>
          </a:p>
          <a:p>
            <a:endParaRPr lang="en-US" dirty="0">
              <a:highlight>
                <a:srgbClr val="FFFF00"/>
              </a:highlight>
            </a:endParaRPr>
          </a:p>
          <a:p>
            <a:r>
              <a:rPr lang="en-US" dirty="0"/>
              <a:t>This screenshot illustrates the key fields required when completing a payment request form. Four numbered callouts identify the sections participants should focus on:</a:t>
            </a:r>
          </a:p>
          <a:p>
            <a:r>
              <a:rPr lang="en-US" b="1" dirty="0"/>
              <a:t>Transaction Type</a:t>
            </a:r>
            <a:r>
              <a:rPr lang="en-US" dirty="0"/>
              <a:t> – Select the appropriate transaction category from the list of available options. In this example, “Honoraria/Performer/Lecturer: Inside Mass” is selected. </a:t>
            </a:r>
          </a:p>
          <a:p>
            <a:r>
              <a:rPr lang="en-US" b="1" dirty="0"/>
              <a:t>Description</a:t>
            </a:r>
            <a:r>
              <a:rPr lang="en-US" dirty="0"/>
              <a:t> – Enter a brief explanation of the payment request in the description field. </a:t>
            </a:r>
          </a:p>
          <a:p>
            <a:r>
              <a:rPr lang="en-US" b="1" dirty="0"/>
              <a:t>Attachments</a:t>
            </a:r>
            <a:r>
              <a:rPr lang="en-US" dirty="0"/>
              <a:t> – Use the “Add Attachments” button to upload any required supporting documentation. </a:t>
            </a:r>
          </a:p>
          <a:p>
            <a:r>
              <a:rPr lang="en-US" b="1" dirty="0"/>
              <a:t>Location of Activity</a:t>
            </a:r>
            <a:r>
              <a:rPr lang="en-US" dirty="0"/>
              <a:t> – Select the applicable location from the dropdown menu in the Invoice Information section. </a:t>
            </a:r>
          </a:p>
          <a:p>
            <a:r>
              <a:rPr lang="en-US" dirty="0"/>
              <a:t>The screenshot also shows related invoice fields, including Supplier Invoice Number, Invoice Date, and Invoice Amount, but the numbered callouts emphasize the four primary areas users need to complete.</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29B512B-BA29-F00B-D90F-8A9A4F11D074}"/>
              </a:ext>
            </a:extLst>
          </p:cNvPr>
          <p:cNvSpPr>
            <a:spLocks noGrp="1"/>
          </p:cNvSpPr>
          <p:nvPr>
            <p:ph type="sldNum" sz="quarter" idx="5"/>
          </p:nvPr>
        </p:nvSpPr>
        <p:spPr/>
        <p:txBody>
          <a:bodyPr/>
          <a:lstStyle/>
          <a:p>
            <a:fld id="{BC849E9A-41F7-4779-A581-48A7C374A227}" type="slidenum">
              <a:rPr lang="en-US" smtClean="0"/>
              <a:t>33</a:t>
            </a:fld>
            <a:endParaRPr lang="en-US" dirty="0"/>
          </a:p>
        </p:txBody>
      </p:sp>
    </p:spTree>
    <p:extLst>
      <p:ext uri="{BB962C8B-B14F-4D97-AF65-F5344CB8AC3E}">
        <p14:creationId xmlns:p14="http://schemas.microsoft.com/office/powerpoint/2010/main" val="3809836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F02E4-D867-2665-E6B5-9F77A6ABE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CA13B-4462-A752-B803-84AEA326924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BD32211-CE45-A298-D19F-96B1C83EF7A7}"/>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4E78039C-98B4-5E9C-EFEE-4992C26E41C3}"/>
              </a:ext>
            </a:extLst>
          </p:cNvPr>
          <p:cNvSpPr>
            <a:spLocks noGrp="1"/>
          </p:cNvSpPr>
          <p:nvPr>
            <p:ph type="sldNum" sz="quarter" idx="5"/>
          </p:nvPr>
        </p:nvSpPr>
        <p:spPr/>
        <p:txBody>
          <a:bodyPr/>
          <a:lstStyle/>
          <a:p>
            <a:fld id="{BC849E9A-41F7-4779-A581-48A7C374A227}" type="slidenum">
              <a:rPr lang="en-US" smtClean="0"/>
              <a:t>34</a:t>
            </a:fld>
            <a:endParaRPr lang="en-US" dirty="0"/>
          </a:p>
        </p:txBody>
      </p:sp>
    </p:spTree>
    <p:extLst>
      <p:ext uri="{BB962C8B-B14F-4D97-AF65-F5344CB8AC3E}">
        <p14:creationId xmlns:p14="http://schemas.microsoft.com/office/powerpoint/2010/main" val="2009598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7C50-C4CB-C6F4-4AD5-BDC7E454F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9284B-8C1C-FB84-078C-E1EB984BC7F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70CA06E-B64A-E6BE-4BAD-E2802253AEE8}"/>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BF32B984-A8C8-1635-33D4-C18AC3B89E28}"/>
              </a:ext>
            </a:extLst>
          </p:cNvPr>
          <p:cNvSpPr>
            <a:spLocks noGrp="1"/>
          </p:cNvSpPr>
          <p:nvPr>
            <p:ph type="sldNum" sz="quarter" idx="5"/>
          </p:nvPr>
        </p:nvSpPr>
        <p:spPr/>
        <p:txBody>
          <a:bodyPr/>
          <a:lstStyle/>
          <a:p>
            <a:fld id="{BC849E9A-41F7-4779-A581-48A7C374A227}" type="slidenum">
              <a:rPr lang="en-US" smtClean="0"/>
              <a:t>35</a:t>
            </a:fld>
            <a:endParaRPr lang="en-US" dirty="0"/>
          </a:p>
        </p:txBody>
      </p:sp>
    </p:spTree>
    <p:extLst>
      <p:ext uri="{BB962C8B-B14F-4D97-AF65-F5344CB8AC3E}">
        <p14:creationId xmlns:p14="http://schemas.microsoft.com/office/powerpoint/2010/main" val="1058437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370B-0792-4AC0-C189-DB4949331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51461-7AAD-C426-6775-630BE6F6E8A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1C96129-FD4A-F529-47DD-EB0E0D380ED4}"/>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5061EF14-0B51-405A-0A4F-639B328309FD}"/>
              </a:ext>
            </a:extLst>
          </p:cNvPr>
          <p:cNvSpPr>
            <a:spLocks noGrp="1"/>
          </p:cNvSpPr>
          <p:nvPr>
            <p:ph type="sldNum" sz="quarter" idx="5"/>
          </p:nvPr>
        </p:nvSpPr>
        <p:spPr/>
        <p:txBody>
          <a:bodyPr/>
          <a:lstStyle/>
          <a:p>
            <a:fld id="{BC849E9A-41F7-4779-A581-48A7C374A227}" type="slidenum">
              <a:rPr lang="en-US" smtClean="0"/>
              <a:t>36</a:t>
            </a:fld>
            <a:endParaRPr lang="en-US" dirty="0"/>
          </a:p>
        </p:txBody>
      </p:sp>
    </p:spTree>
    <p:extLst>
      <p:ext uri="{BB962C8B-B14F-4D97-AF65-F5344CB8AC3E}">
        <p14:creationId xmlns:p14="http://schemas.microsoft.com/office/powerpoint/2010/main" val="200750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44F88C-958A-46B7-B264-078A8A29A399}" type="slidenum">
              <a:rPr lang="en-US" smtClean="0"/>
              <a:t>37</a:t>
            </a:fld>
            <a:endParaRPr lang="en-US" dirty="0"/>
          </a:p>
        </p:txBody>
      </p:sp>
    </p:spTree>
    <p:extLst>
      <p:ext uri="{BB962C8B-B14F-4D97-AF65-F5344CB8AC3E}">
        <p14:creationId xmlns:p14="http://schemas.microsoft.com/office/powerpoint/2010/main" val="47705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9339-7E84-A21F-9645-8A0A36383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AC5A1-CA29-6EF9-A6A2-222D91EBAC2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6C38C91-BAA6-DA9F-D48C-E75E79DF47E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30341274-6ABC-7421-ACC4-162EFBBE5487}"/>
              </a:ext>
            </a:extLst>
          </p:cNvPr>
          <p:cNvSpPr>
            <a:spLocks noGrp="1"/>
          </p:cNvSpPr>
          <p:nvPr>
            <p:ph type="sldNum" sz="quarter" idx="5"/>
          </p:nvPr>
        </p:nvSpPr>
        <p:spPr/>
        <p:txBody>
          <a:bodyPr/>
          <a:lstStyle/>
          <a:p>
            <a:fld id="{BC849E9A-41F7-4779-A581-48A7C374A227}" type="slidenum">
              <a:rPr lang="en-US" smtClean="0"/>
              <a:t>38</a:t>
            </a:fld>
            <a:endParaRPr lang="en-US" dirty="0"/>
          </a:p>
        </p:txBody>
      </p:sp>
    </p:spTree>
    <p:extLst>
      <p:ext uri="{BB962C8B-B14F-4D97-AF65-F5344CB8AC3E}">
        <p14:creationId xmlns:p14="http://schemas.microsoft.com/office/powerpoint/2010/main" val="1383689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85693-94FF-06E2-5718-8EC2C4CB6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0578A-7848-938C-BDC0-E8A624EF46F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355F1E4-DB92-CD3A-41B1-554AAEDB1566}"/>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1BA4BE8C-6D88-FC88-3F2B-BB654C58C454}"/>
              </a:ext>
            </a:extLst>
          </p:cNvPr>
          <p:cNvSpPr>
            <a:spLocks noGrp="1"/>
          </p:cNvSpPr>
          <p:nvPr>
            <p:ph type="sldNum" sz="quarter" idx="5"/>
          </p:nvPr>
        </p:nvSpPr>
        <p:spPr/>
        <p:txBody>
          <a:bodyPr/>
          <a:lstStyle/>
          <a:p>
            <a:fld id="{BC849E9A-41F7-4779-A581-48A7C374A227}" type="slidenum">
              <a:rPr lang="en-US" smtClean="0"/>
              <a:t>39</a:t>
            </a:fld>
            <a:endParaRPr lang="en-US" dirty="0"/>
          </a:p>
        </p:txBody>
      </p:sp>
    </p:spTree>
    <p:extLst>
      <p:ext uri="{BB962C8B-B14F-4D97-AF65-F5344CB8AC3E}">
        <p14:creationId xmlns:p14="http://schemas.microsoft.com/office/powerpoint/2010/main" val="422747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B41FB-0BE6-A6E8-0CEC-0F7958AF7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876C8-6275-7F16-2979-4FC6CE68822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062B674-AF42-C4B6-333A-775FCF1F92B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19C2E72-18C9-3369-6DA7-FDCBF1A5E02C}"/>
              </a:ext>
            </a:extLst>
          </p:cNvPr>
          <p:cNvSpPr>
            <a:spLocks noGrp="1"/>
          </p:cNvSpPr>
          <p:nvPr>
            <p:ph type="sldNum" sz="quarter" idx="5"/>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3722105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9A40-04D9-5197-D216-8F64F6AA8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41DA1-3941-ACA4-B57C-0BC2E9CF5B6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BD89D48-4EBC-E611-8F32-D70A4DB9B7E5}"/>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3FCBD748-9197-94C4-925C-9CFBF1F46520}"/>
              </a:ext>
            </a:extLst>
          </p:cNvPr>
          <p:cNvSpPr>
            <a:spLocks noGrp="1"/>
          </p:cNvSpPr>
          <p:nvPr>
            <p:ph type="sldNum" sz="quarter" idx="5"/>
          </p:nvPr>
        </p:nvSpPr>
        <p:spPr/>
        <p:txBody>
          <a:bodyPr/>
          <a:lstStyle/>
          <a:p>
            <a:fld id="{BC849E9A-41F7-4779-A581-48A7C374A227}" type="slidenum">
              <a:rPr lang="en-US" smtClean="0"/>
              <a:t>40</a:t>
            </a:fld>
            <a:endParaRPr lang="en-US" dirty="0"/>
          </a:p>
        </p:txBody>
      </p:sp>
    </p:spTree>
    <p:extLst>
      <p:ext uri="{BB962C8B-B14F-4D97-AF65-F5344CB8AC3E}">
        <p14:creationId xmlns:p14="http://schemas.microsoft.com/office/powerpoint/2010/main" val="1912663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41</a:t>
            </a:fld>
            <a:endParaRPr lang="en-US" dirty="0"/>
          </a:p>
        </p:txBody>
      </p:sp>
    </p:spTree>
    <p:extLst>
      <p:ext uri="{BB962C8B-B14F-4D97-AF65-F5344CB8AC3E}">
        <p14:creationId xmlns:p14="http://schemas.microsoft.com/office/powerpoint/2010/main" val="528437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F3CA-5897-1670-C3E2-42CB923E5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3A1FB-A938-987F-EAD0-A8122EA1C5F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C90438E-4AF1-1C41-B17A-EEA2AC40D96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A75B981-CDFE-4093-BCC3-38DB5C3E506C}"/>
              </a:ext>
            </a:extLst>
          </p:cNvPr>
          <p:cNvSpPr>
            <a:spLocks noGrp="1"/>
          </p:cNvSpPr>
          <p:nvPr>
            <p:ph type="sldNum" sz="quarter" idx="5"/>
          </p:nvPr>
        </p:nvSpPr>
        <p:spPr/>
        <p:txBody>
          <a:bodyPr/>
          <a:lstStyle/>
          <a:p>
            <a:fld id="{BC849E9A-41F7-4779-A581-48A7C374A227}" type="slidenum">
              <a:rPr lang="en-US" smtClean="0"/>
              <a:t>42</a:t>
            </a:fld>
            <a:endParaRPr lang="en-US" dirty="0"/>
          </a:p>
        </p:txBody>
      </p:sp>
    </p:spTree>
    <p:extLst>
      <p:ext uri="{BB962C8B-B14F-4D97-AF65-F5344CB8AC3E}">
        <p14:creationId xmlns:p14="http://schemas.microsoft.com/office/powerpoint/2010/main" val="25378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4F88C-958A-46B7-B264-078A8A29A399}" type="slidenum">
              <a:rPr lang="en-US" smtClean="0"/>
              <a:t>43</a:t>
            </a:fld>
            <a:endParaRPr lang="en-US" dirty="0"/>
          </a:p>
        </p:txBody>
      </p:sp>
    </p:spTree>
    <p:extLst>
      <p:ext uri="{BB962C8B-B14F-4D97-AF65-F5344CB8AC3E}">
        <p14:creationId xmlns:p14="http://schemas.microsoft.com/office/powerpoint/2010/main" val="1303034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4F88C-958A-46B7-B264-078A8A29A399}" type="slidenum">
              <a:rPr lang="en-US" smtClean="0"/>
              <a:t>45</a:t>
            </a:fld>
            <a:endParaRPr lang="en-US" dirty="0"/>
          </a:p>
        </p:txBody>
      </p:sp>
    </p:spTree>
    <p:extLst>
      <p:ext uri="{BB962C8B-B14F-4D97-AF65-F5344CB8AC3E}">
        <p14:creationId xmlns:p14="http://schemas.microsoft.com/office/powerpoint/2010/main" val="552839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A66279-459E-422E-9393-F5F98BB2978F}" type="slidenum">
              <a:rPr lang="en-US" smtClean="0"/>
              <a:t>49</a:t>
            </a:fld>
            <a:endParaRPr lang="en-US" dirty="0"/>
          </a:p>
        </p:txBody>
      </p:sp>
    </p:spTree>
    <p:extLst>
      <p:ext uri="{BB962C8B-B14F-4D97-AF65-F5344CB8AC3E}">
        <p14:creationId xmlns:p14="http://schemas.microsoft.com/office/powerpoint/2010/main" val="248730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63856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AA48-B27D-F1C6-53B3-4C0C4A49F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9385B-DEA7-DA7A-B6E0-EF50A1DE2DD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AEC47E7-CA20-47F9-592A-C6645E1BC0C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C80A8F5-D927-12EB-6C11-AB988C868496}"/>
              </a:ext>
            </a:extLst>
          </p:cNvPr>
          <p:cNvSpPr>
            <a:spLocks noGrp="1"/>
          </p:cNvSpPr>
          <p:nvPr>
            <p:ph type="sldNum" sz="quarter" idx="5"/>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140296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63723-B64F-121F-37DA-03BA5C7CA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AB3EA-9838-B589-BA20-0F9C818CAD6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820FB9D-D448-1137-9E6F-CD4F697B6516}"/>
              </a:ext>
            </a:extLst>
          </p:cNvPr>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2F0AA0D-972C-91BE-1E5E-10E795E6DE3D}"/>
              </a:ext>
            </a:extLst>
          </p:cNvPr>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308311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581A-A39F-66D6-9AAC-498050095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4876E-5BC5-76EB-310A-687CB9108DB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CD6E788-6F0D-F3B7-F2BF-76A59076B1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4489FE04-10DF-8D15-63F0-67D6E3C07A49}"/>
              </a:ext>
            </a:extLst>
          </p:cNvPr>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407467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1716-026E-E350-8686-90311344D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360C2-7599-7EE0-D3EC-A00D6F378F3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E3A53F9-C255-DEFE-73BF-8F8BD815C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2FE0C8D6-86E6-38B9-50A9-5D2189C54D0E}"/>
              </a:ext>
            </a:extLst>
          </p:cNvPr>
          <p:cNvSpPr>
            <a:spLocks noGrp="1"/>
          </p:cNvSpPr>
          <p:nvPr>
            <p:ph type="sldNum" sz="quarter" idx="5"/>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15977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61BBDCC-1FF2-4237-BD59-4DC3528CB003}" type="datetime1">
              <a:rPr lang="en-US" smtClean="0"/>
              <a:t>6/15/2026</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6D23F7B5-AB38-434F-9C10-FBF78874B32E}" type="datetime1">
              <a:rPr lang="en-US" smtClean="0"/>
              <a:t>6/15/2026</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BEC7AF71-6F6A-4DA2-A856-EE254D55D2DF}" type="datetime1">
              <a:rPr lang="en-US" smtClean="0"/>
              <a:t>6/15/2026</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a:xfrm>
            <a:off x="838200" y="1841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a:xfrm>
            <a:off x="838200" y="167470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42E29BB8-B8C6-41A3-8A76-5361E9D72753}" type="datetime1">
              <a:rPr lang="en-US" smtClean="0"/>
              <a:t>6/15/2026</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2525DE05-25DC-4A96-926E-36CAB650CDAD}" type="datetime1">
              <a:rPr lang="en-US" smtClean="0"/>
              <a:t>6/15/2026</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03CCBC38-4B7C-4AE1-B679-952B727EB36E}" type="datetime1">
              <a:rPr lang="en-US" smtClean="0"/>
              <a:t>6/15/2026</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F5BEC6D1-2495-4028-B59A-62B237DBD351}" type="datetime1">
              <a:rPr lang="en-US" smtClean="0"/>
              <a:t>6/15/2026</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r>
              <a:rPr lang="en-US" dirty="0"/>
              <a:t>Internal Only - 2026JUN16</a:t>
            </a:r>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a:xfrm>
            <a:off x="838200" y="187571"/>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058D4300-9ED1-4C0A-98D6-FE862B057D7D}" type="datetime1">
              <a:rPr lang="en-US" smtClean="0"/>
              <a:t>6/15/2026</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r>
              <a:rPr lang="en-US" dirty="0"/>
              <a:t>Internal Only - 2026JUN16</a:t>
            </a:r>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B4B77C2B-51E1-44D1-97B3-C704EF2FA668}" type="datetime1">
              <a:rPr lang="en-US" smtClean="0"/>
              <a:t>6/15/2026</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r>
              <a:rPr lang="en-US" dirty="0"/>
              <a:t>Internal Only - 2026JUN16</a:t>
            </a:r>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103018A3-5B99-41E6-BC1D-CE03E4FA5CA2}" type="datetime1">
              <a:rPr lang="en-US" smtClean="0"/>
              <a:t>6/15/2026</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A6B799DC-17FB-4A4A-9A3B-A3D1F3287D49}" type="datetime1">
              <a:rPr lang="en-US" smtClean="0"/>
              <a:t>6/15/2026</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6DE88-6970-4ED7-B1A7-6D4C083C493F}" type="datetime1">
              <a:rPr lang="en-US" smtClean="0"/>
              <a:t>6/15/2026</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Internal Only - 2026JUN16</a:t>
            </a:r>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hyperlink" Target="https://harvard.az1.qualtrics.com/jfe/form/SV_ehN4BpI1z4AJkmW" TargetMode="External"/><Relationship Id="rId4" Type="http://schemas.openxmlformats.org/officeDocument/2006/relationships/slide" Target="slide22.xml"/></Relationships>
</file>

<file path=ppt/slides/_rels/slide13.xml.rels><?xml version="1.0" encoding="UTF-8" standalone="yes"?>
<Relationships xmlns="http://schemas.openxmlformats.org/package/2006/relationships"><Relationship Id="rId8" Type="http://schemas.openxmlformats.org/officeDocument/2006/relationships/hyperlink" Target="https://policies.fad.harvard.edu/sites/g/files/omnuum12696/files/fad_policies/files/ic_policy_flow_chart.pdf" TargetMode="External"/><Relationship Id="rId3" Type="http://schemas.openxmlformats.org/officeDocument/2006/relationships/image" Target="../media/image8.svg"/><Relationship Id="rId7"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hyperlink" Target="https://www.globalsupport.harvard.edu/about/team" TargetMode="Externa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hyperlink" Target="https://policies.fad.harvard.edu/pages/human-subject-payment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hr.harvard.edu/contingent-workfor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olicies.fad.harvard.edu/file_url/47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olicies.fad.harvard.edu/pages/independent-contractor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olicies.fad.harvard.edu/file_url/40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harvard.az1.qualtrics.com/jfe/form/SV_ehN4BpI1z4AJkmW"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u.sharepoint.com/:b:/s/FAD/ESF0-LDpQRVKjMWUosXZiyIBL62wdiRpJQDFV49noeMbfw?e=0IxAbh"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ogc.harvard.edu/pages/model-docum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ogc.harvard.edu/pages/model-document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tax.oc.finance.harvard.edu/performers-tax-0" TargetMode="External"/><Relationship Id="rId5" Type="http://schemas.openxmlformats.org/officeDocument/2006/relationships/hyperlink" Target="https://policies.fad.harvard.edu/procurement" TargetMode="External"/><Relationship Id="rId4" Type="http://schemas.openxmlformats.org/officeDocument/2006/relationships/hyperlink" Target="https://internal.procurement.finance.harvard.edu/contracts-templat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olicies.fad.harvard.edu/responsibilities-purchasers-preparers-and-approver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tax.oc.finance.harvard.edu/performers-tax-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licies.fad.harvard.edu/responsibilities-purchasers-preparers-and-approver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olicies.fad.harvard.edu/pages/independent-contractor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library.harvard.edu/libraries/harvard-university-archives/records-management/records-schedul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harvard.az1.qualtrics.com/jfe/form/SV_ehN4BpI1z4AJkmW"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mailto:financialpolicy@harvard.edu" TargetMode="External"/><Relationship Id="rId13" Type="http://schemas.openxmlformats.org/officeDocument/2006/relationships/hyperlink" Target="mailto:FAD_IPTC@havard.edu" TargetMode="External"/><Relationship Id="rId18" Type="http://schemas.openxmlformats.org/officeDocument/2006/relationships/hyperlink" Target="https://osp.finance.harvard.edu/policies-and-guidance" TargetMode="External"/><Relationship Id="rId3" Type="http://schemas.openxmlformats.org/officeDocument/2006/relationships/hyperlink" Target="https://b2p.procurement.harvard.edu/buy-pay-project" TargetMode="External"/><Relationship Id="rId21" Type="http://schemas.openxmlformats.org/officeDocument/2006/relationships/hyperlink" Target="https://ogc.harvard.edu/pages/contact-0" TargetMode="External"/><Relationship Id="rId7" Type="http://schemas.openxmlformats.org/officeDocument/2006/relationships/hyperlink" Target="https://policies.fad.harvard.edu/" TargetMode="External"/><Relationship Id="rId12" Type="http://schemas.openxmlformats.org/officeDocument/2006/relationships/hyperlink" Target="https://iptc.oc.finance.harvard.edu/" TargetMode="External"/><Relationship Id="rId17" Type="http://schemas.openxmlformats.org/officeDocument/2006/relationships/hyperlink" Target="https://harvie.harvard.edu/local-human-resources-offices" TargetMode="External"/><Relationship Id="rId2" Type="http://schemas.openxmlformats.org/officeDocument/2006/relationships/notesSlide" Target="../notesSlides/notesSlide37.xml"/><Relationship Id="rId16" Type="http://schemas.openxmlformats.org/officeDocument/2006/relationships/hyperlink" Target="mailto:labor_and_employee_relations@harvard.edu" TargetMode="External"/><Relationship Id="rId20" Type="http://schemas.openxmlformats.org/officeDocument/2006/relationships/hyperlink" Target="https://ogc.harvard.edu/pages/model-documents" TargetMode="External"/><Relationship Id="rId1" Type="http://schemas.openxmlformats.org/officeDocument/2006/relationships/slideLayout" Target="../slideLayouts/slideLayout2.xml"/><Relationship Id="rId6" Type="http://schemas.openxmlformats.org/officeDocument/2006/relationships/hyperlink" Target="mailto:ap_supplieronboarding@harvard.edu" TargetMode="External"/><Relationship Id="rId11" Type="http://schemas.openxmlformats.org/officeDocument/2006/relationships/hyperlink" Target="https://www.globalsupport.harvard.edu/about/team" TargetMode="External"/><Relationship Id="rId5" Type="http://schemas.openxmlformats.org/officeDocument/2006/relationships/hyperlink" Target="mailto:ap_customerservice@harvard.edu" TargetMode="External"/><Relationship Id="rId15" Type="http://schemas.openxmlformats.org/officeDocument/2006/relationships/hyperlink" Target="https://iptc.oc.finance.harvard.edu/calendar" TargetMode="External"/><Relationship Id="rId10" Type="http://schemas.openxmlformats.org/officeDocument/2006/relationships/hyperlink" Target="mailto:globalsupport@harvard.edu" TargetMode="External"/><Relationship Id="rId19" Type="http://schemas.openxmlformats.org/officeDocument/2006/relationships/hyperlink" Target="https://osp.finance.harvard.edu/contact-osp" TargetMode="External"/><Relationship Id="rId4" Type="http://schemas.openxmlformats.org/officeDocument/2006/relationships/hyperlink" Target="https://b2p.procurement.harvard.edu/node/1130153" TargetMode="External"/><Relationship Id="rId9" Type="http://schemas.openxmlformats.org/officeDocument/2006/relationships/hyperlink" Target="Global%20Support%20Services" TargetMode="External"/><Relationship Id="rId14" Type="http://schemas.openxmlformats.org/officeDocument/2006/relationships/hyperlink" Target="https://nratax.oc.finance.harvard.edu/contact-nra-offi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harvard.az1.qualtrics.com/jfe/form/SV_ehN4BpI1z4AJkmW"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osp.finance.harvard.edu/policies-and-guidance" TargetMode="External"/><Relationship Id="rId4" Type="http://schemas.openxmlformats.org/officeDocument/2006/relationships/hyperlink" Target="https://www.globalsupport.harvard.edu/about/tea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policies.fad.harvard.edu/pages/independent-contractor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olicies.fad.harvard.edu/pages/independent-contractor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3895913" y="3753041"/>
            <a:ext cx="8041849" cy="737068"/>
          </a:xfrm>
        </p:spPr>
        <p:txBody>
          <a:bodyPr anchor="t">
            <a:noAutofit/>
          </a:bodyPr>
          <a:lstStyle/>
          <a:p>
            <a:pPr algn="l"/>
            <a:r>
              <a:rPr lang="en-US" sz="4800" dirty="0">
                <a:latin typeface="Franklin Gothic Book" panose="020B0503020102020204" pitchFamily="34" charset="0"/>
                <a:cs typeface="Segoe UI" panose="020B0502040204020203" pitchFamily="34" charset="0"/>
              </a:rPr>
              <a:t>Independent Contractor Policy</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3861676" y="4802892"/>
            <a:ext cx="8076086" cy="936217"/>
          </a:xfrm>
        </p:spPr>
        <p:txBody>
          <a:bodyPr anchor="b">
            <a:noAutofit/>
          </a:bodyPr>
          <a:lstStyle/>
          <a:p>
            <a:pPr algn="l"/>
            <a:r>
              <a:rPr lang="en-US" sz="1800" b="0" i="0" dirty="0">
                <a:effectLst/>
                <a:latin typeface="Aptos" panose="020B0004020202020204" pitchFamily="34" charset="0"/>
              </a:rPr>
              <a:t>Polly Scannell, Deputy Managing Director, Office of Labor and Employee Relations</a:t>
            </a:r>
          </a:p>
          <a:p>
            <a:pPr algn="l"/>
            <a:r>
              <a:rPr lang="en-US" sz="1800" dirty="0">
                <a:latin typeface="Aptos" panose="020B0004020202020204" pitchFamily="34" charset="0"/>
              </a:rPr>
              <a:t>Karen Kittredge, Financial Policy Office</a:t>
            </a:r>
            <a:endParaRPr lang="en-US" sz="1800" b="0" i="0" dirty="0">
              <a:effectLst/>
              <a:latin typeface="Aptos" panose="020B0004020202020204" pitchFamily="34" charset="0"/>
            </a:endParaRP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93E427C7-0218-4592-82DA-2431E4BF875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EB71843F-0A0B-4317-B205-4B0A0B97C0F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0302" y="1293093"/>
            <a:ext cx="1827742" cy="1827742"/>
          </a:xfrm>
          <a:prstGeom prst="rect">
            <a:avLst/>
          </a:prstGeom>
        </p:spPr>
      </p:pic>
      <p:pic>
        <p:nvPicPr>
          <p:cNvPr id="7" name="Graphic 6">
            <a:extLst>
              <a:ext uri="{FF2B5EF4-FFF2-40B4-BE49-F238E27FC236}">
                <a16:creationId xmlns:a16="http://schemas.microsoft.com/office/drawing/2014/main" id="{2696A1A4-8E43-47F6-A6DC-A9ADAB053D8B}"/>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18A239E6-97C0-4A74-8E7A-C9FD39A8C92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25024" y="327889"/>
            <a:ext cx="2260711" cy="2260711"/>
          </a:xfrm>
          <a:prstGeom prst="rect">
            <a:avLst/>
          </a:prstGeom>
        </p:spPr>
      </p:pic>
      <p:sp>
        <p:nvSpPr>
          <p:cNvPr id="4" name="Subtitle 2">
            <a:extLst>
              <a:ext uri="{FF2B5EF4-FFF2-40B4-BE49-F238E27FC236}">
                <a16:creationId xmlns:a16="http://schemas.microsoft.com/office/drawing/2014/main" id="{478F6773-EE64-4048-64D5-673E7356E2AE}"/>
              </a:ext>
            </a:extLst>
          </p:cNvPr>
          <p:cNvSpPr txBox="1">
            <a:spLocks/>
          </p:cNvSpPr>
          <p:nvPr/>
        </p:nvSpPr>
        <p:spPr>
          <a:xfrm>
            <a:off x="3861676" y="5986494"/>
            <a:ext cx="2618995" cy="277090"/>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Aptos" panose="020B0004020202020204" pitchFamily="34" charset="0"/>
                <a:ea typeface="Calibri"/>
                <a:cs typeface="Calibri"/>
              </a:rPr>
              <a:t>June 16, 2026</a:t>
            </a:r>
          </a:p>
        </p:txBody>
      </p:sp>
      <p:sp>
        <p:nvSpPr>
          <p:cNvPr id="6" name="TextBox 5">
            <a:extLst>
              <a:ext uri="{FF2B5EF4-FFF2-40B4-BE49-F238E27FC236}">
                <a16:creationId xmlns:a16="http://schemas.microsoft.com/office/drawing/2014/main" id="{4C9C8EB8-C7DC-AC7D-E506-500E0C034881}"/>
              </a:ext>
            </a:extLst>
          </p:cNvPr>
          <p:cNvSpPr txBox="1"/>
          <p:nvPr/>
        </p:nvSpPr>
        <p:spPr>
          <a:xfrm>
            <a:off x="10855379" y="6391566"/>
            <a:ext cx="1082384" cy="277090"/>
          </a:xfrm>
          <a:prstGeom prst="rect">
            <a:avLst/>
          </a:prstGeom>
          <a:noFill/>
        </p:spPr>
        <p:txBody>
          <a:bodyPr wrap="square" rtlCol="0">
            <a:spAutoFit/>
          </a:bodyPr>
          <a:lstStyle/>
          <a:p>
            <a:r>
              <a:rPr lang="en-US" sz="1200" dirty="0"/>
              <a:t>Internal Only</a:t>
            </a:r>
          </a:p>
        </p:txBody>
      </p:sp>
      <p:pic>
        <p:nvPicPr>
          <p:cNvPr id="12" name="Graphic 11">
            <a:extLst>
              <a:ext uri="{FF2B5EF4-FFF2-40B4-BE49-F238E27FC236}">
                <a16:creationId xmlns:a16="http://schemas.microsoft.com/office/drawing/2014/main" id="{61DC3E99-66CA-0D70-991C-42ADEDAEA62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9520" y="3059887"/>
            <a:ext cx="3749040" cy="374904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B001-3D98-AA0A-22F8-7A3B2B2983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F41D2DB-E74A-990F-9F82-EFD2F48F4242}"/>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3404E8-6E20-696D-3DF3-2C65C118A7AB}"/>
              </a:ext>
            </a:extLst>
          </p:cNvPr>
          <p:cNvSpPr>
            <a:spLocks noGrp="1"/>
          </p:cNvSpPr>
          <p:nvPr>
            <p:ph type="title"/>
          </p:nvPr>
        </p:nvSpPr>
        <p:spPr>
          <a:xfrm>
            <a:off x="838200" y="316271"/>
            <a:ext cx="10515600" cy="1325563"/>
          </a:xfrm>
        </p:spPr>
        <p:txBody>
          <a:bodyPr>
            <a:normAutofit/>
          </a:bodyPr>
          <a:lstStyle/>
          <a:p>
            <a:r>
              <a:rPr lang="en-US" dirty="0">
                <a:latin typeface="Franklin Gothic Book" panose="020B0503020102020204" pitchFamily="34" charset="0"/>
              </a:rPr>
              <a:t>Policy Overview, </a:t>
            </a:r>
            <a:r>
              <a:rPr lang="en-US" sz="2400" dirty="0">
                <a:latin typeface="Franklin Gothic Book" panose="020B0503020102020204" pitchFamily="34" charset="0"/>
              </a:rPr>
              <a:t>(continued)</a:t>
            </a:r>
          </a:p>
        </p:txBody>
      </p:sp>
      <p:sp>
        <p:nvSpPr>
          <p:cNvPr id="5" name="Footer Placeholder 4">
            <a:extLst>
              <a:ext uri="{FF2B5EF4-FFF2-40B4-BE49-F238E27FC236}">
                <a16:creationId xmlns:a16="http://schemas.microsoft.com/office/drawing/2014/main" id="{3A62F77E-EF21-9197-FA1C-206418FC47DA}"/>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BF3D227C-0890-276E-E8FF-9198BB46DFD5}"/>
              </a:ext>
            </a:extLst>
          </p:cNvPr>
          <p:cNvSpPr>
            <a:spLocks noGrp="1"/>
          </p:cNvSpPr>
          <p:nvPr>
            <p:ph type="sldNum" sz="quarter" idx="12"/>
          </p:nvPr>
        </p:nvSpPr>
        <p:spPr/>
        <p:txBody>
          <a:bodyPr/>
          <a:lstStyle/>
          <a:p>
            <a:fld id="{A6AF1B4E-90EC-4A51-B6E5-B702C054ECB0}" type="slidenum">
              <a:rPr lang="en-US" smtClean="0"/>
              <a:t>10</a:t>
            </a:fld>
            <a:endParaRPr lang="en-US" dirty="0"/>
          </a:p>
        </p:txBody>
      </p:sp>
      <p:sp>
        <p:nvSpPr>
          <p:cNvPr id="9" name="TextBox 8">
            <a:extLst>
              <a:ext uri="{FF2B5EF4-FFF2-40B4-BE49-F238E27FC236}">
                <a16:creationId xmlns:a16="http://schemas.microsoft.com/office/drawing/2014/main" id="{543E18F3-5DAD-DC19-C7BB-F89F0D51EC18}"/>
              </a:ext>
            </a:extLst>
          </p:cNvPr>
          <p:cNvSpPr txBox="1"/>
          <p:nvPr/>
        </p:nvSpPr>
        <p:spPr>
          <a:xfrm>
            <a:off x="838201" y="1820552"/>
            <a:ext cx="9922844" cy="3400931"/>
          </a:xfrm>
          <a:prstGeom prst="rect">
            <a:avLst/>
          </a:prstGeom>
          <a:noFill/>
        </p:spPr>
        <p:txBody>
          <a:bodyPr wrap="square">
            <a:spAutoFit/>
          </a:bodyPr>
          <a:lstStyle/>
          <a:p>
            <a:r>
              <a:rPr lang="en-US" dirty="0">
                <a:latin typeface="Aptos" panose="020B0004020202020204" pitchFamily="34" charset="0"/>
              </a:rPr>
              <a:t>Who Must Comply</a:t>
            </a:r>
          </a:p>
          <a:p>
            <a:pPr marL="342900" indent="-342900">
              <a:buFont typeface="Arial" panose="020B0604020202020204" pitchFamily="34" charset="0"/>
              <a:buChar char="•"/>
            </a:pPr>
            <a:r>
              <a:rPr lang="en-US" sz="1600" dirty="0">
                <a:latin typeface="Aptos" panose="020B0004020202020204" pitchFamily="34" charset="0"/>
              </a:rPr>
              <a:t>All Harvard University schools, tubs, local units, Affiliate Institutions (e.g., Harvard Global, Wyss Institute, etc.), Allied Institutions (e.g., HUP, Arnold Arboretum, etc.) and University-wide Initiatives must comply. Harvard-affiliated hospitals are not considered affiliate institutions.</a:t>
            </a:r>
          </a:p>
          <a:p>
            <a:pPr marL="800100" lvl="1" indent="-342900">
              <a:buFont typeface="Arial" panose="020B0604020202020204" pitchFamily="34" charset="0"/>
              <a:buChar char="•"/>
            </a:pPr>
            <a:endParaRPr lang="en-US" sz="2000" dirty="0">
              <a:latin typeface="Aptos" panose="020B0004020202020204" pitchFamily="34" charset="0"/>
            </a:endParaRPr>
          </a:p>
          <a:p>
            <a:pPr marL="0" lvl="1"/>
            <a:r>
              <a:rPr lang="en-US" dirty="0">
                <a:latin typeface="Aptos" panose="020B0004020202020204" pitchFamily="34" charset="0"/>
              </a:rPr>
              <a:t>Risks if Schools or Units Fail to Comply</a:t>
            </a:r>
          </a:p>
          <a:p>
            <a:pPr marL="342900" lvl="1" indent="-342900">
              <a:spcAft>
                <a:spcPts val="600"/>
              </a:spcAft>
              <a:buFont typeface="Arial" panose="020B0604020202020204" pitchFamily="34" charset="0"/>
              <a:buChar char="•"/>
            </a:pPr>
            <a:r>
              <a:rPr lang="en-US" sz="1600" dirty="0">
                <a:latin typeface="Aptos" panose="020B0004020202020204" pitchFamily="34" charset="0"/>
              </a:rPr>
              <a:t>Financial liability  - including taxes, workers’ compensation, unemployment benefits as well as fees and fines (which often include triple damages) assessed by both the federal and the state </a:t>
            </a:r>
            <a:r>
              <a:rPr lang="en-US" sz="1600" b="1" dirty="0">
                <a:latin typeface="Aptos" panose="020B0004020202020204" pitchFamily="34" charset="0"/>
              </a:rPr>
              <a:t>which must be paid by the hiring department.</a:t>
            </a:r>
          </a:p>
          <a:p>
            <a:pPr marL="342900" lvl="1" indent="-342900">
              <a:spcAft>
                <a:spcPts val="600"/>
              </a:spcAft>
              <a:buFont typeface="Arial" panose="020B0604020202020204" pitchFamily="34" charset="0"/>
              <a:buChar char="•"/>
            </a:pPr>
            <a:r>
              <a:rPr lang="en-US" sz="1600" dirty="0">
                <a:latin typeface="Aptos" panose="020B0004020202020204" pitchFamily="34" charset="0"/>
              </a:rPr>
              <a:t>Civil and criminal liability – willful violations can incur fines or imprisonment.</a:t>
            </a:r>
          </a:p>
          <a:p>
            <a:pPr marL="342900" lvl="1" indent="-342900">
              <a:spcAft>
                <a:spcPts val="600"/>
              </a:spcAft>
              <a:buFont typeface="Arial" panose="020B0604020202020204" pitchFamily="34" charset="0"/>
              <a:buChar char="•"/>
            </a:pPr>
            <a:r>
              <a:rPr lang="en-US" sz="1600" dirty="0">
                <a:latin typeface="Aptos" panose="020B0004020202020204" pitchFamily="34" charset="0"/>
              </a:rPr>
              <a:t>Reputational liability.</a:t>
            </a:r>
          </a:p>
          <a:p>
            <a:pPr marL="342900" lvl="1" indent="-342900">
              <a:spcAft>
                <a:spcPts val="600"/>
              </a:spcAft>
              <a:buFont typeface="Arial" panose="020B0604020202020204" pitchFamily="34" charset="0"/>
              <a:buChar char="•"/>
            </a:pPr>
            <a:r>
              <a:rPr lang="en-US" sz="1600" dirty="0">
                <a:latin typeface="Aptos" panose="020B0004020202020204" pitchFamily="34" charset="0"/>
              </a:rPr>
              <a:t>Required registration of the University in other countries when work is performed abroad.</a:t>
            </a:r>
          </a:p>
        </p:txBody>
      </p:sp>
    </p:spTree>
    <p:extLst>
      <p:ext uri="{BB962C8B-B14F-4D97-AF65-F5344CB8AC3E}">
        <p14:creationId xmlns:p14="http://schemas.microsoft.com/office/powerpoint/2010/main" val="234413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44093-008F-D56D-F07A-A3DE998CC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5E71A-4968-6540-738D-3B9CAA296850}"/>
              </a:ext>
            </a:extLst>
          </p:cNvPr>
          <p:cNvSpPr>
            <a:spLocks noGrp="1"/>
          </p:cNvSpPr>
          <p:nvPr>
            <p:ph type="title"/>
          </p:nvPr>
        </p:nvSpPr>
        <p:spPr>
          <a:xfrm>
            <a:off x="831850" y="642938"/>
            <a:ext cx="10515600" cy="2852737"/>
          </a:xfrm>
        </p:spPr>
        <p:txBody>
          <a:bodyPr/>
          <a:lstStyle/>
          <a:p>
            <a:r>
              <a:rPr lang="en-US" dirty="0">
                <a:latin typeface="Aptos"/>
              </a:rPr>
              <a:t>When the Policy Applies</a:t>
            </a:r>
          </a:p>
        </p:txBody>
      </p:sp>
      <p:sp>
        <p:nvSpPr>
          <p:cNvPr id="3" name="Text Placeholder 2">
            <a:extLst>
              <a:ext uri="{FF2B5EF4-FFF2-40B4-BE49-F238E27FC236}">
                <a16:creationId xmlns:a16="http://schemas.microsoft.com/office/drawing/2014/main" id="{2E2C908A-E76F-593F-3755-13D912913810}"/>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FFF0030C-F3A9-0DC0-08A4-7E93C4E56701}"/>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E620F795-DC81-91FE-369C-AD4C259FDC88}"/>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594C54BD-48AD-903D-1815-17AACDE63CEA}"/>
              </a:ext>
            </a:extLst>
          </p:cNvPr>
          <p:cNvSpPr>
            <a:spLocks noGrp="1"/>
          </p:cNvSpPr>
          <p:nvPr>
            <p:ph type="sldNum" sz="quarter" idx="12"/>
          </p:nvPr>
        </p:nvSpPr>
        <p:spPr/>
        <p:txBody>
          <a:bodyPr/>
          <a:lstStyle/>
          <a:p>
            <a:fld id="{A6AF1B4E-90EC-4A51-B6E5-B702C054ECB0}" type="slidenum">
              <a:rPr lang="en-US" smtClean="0"/>
              <a:t>11</a:t>
            </a:fld>
            <a:endParaRPr lang="en-US" dirty="0"/>
          </a:p>
        </p:txBody>
      </p:sp>
      <p:sp>
        <p:nvSpPr>
          <p:cNvPr id="7" name="Rectangle 6">
            <a:extLst>
              <a:ext uri="{FF2B5EF4-FFF2-40B4-BE49-F238E27FC236}">
                <a16:creationId xmlns:a16="http://schemas.microsoft.com/office/drawing/2014/main" id="{D1B8A41E-3E2B-CFD8-9984-1E8E228F808F}"/>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031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1E41-0F77-BEC9-CDFA-4377CC389E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2F3469-9A33-CEF6-FDB7-6969C3CA61AB}"/>
              </a:ext>
              <a:ext uri="{C183D7F6-B498-43B3-948B-1728B52AA6E4}">
                <adec:decorative xmlns:adec="http://schemas.microsoft.com/office/drawing/2017/decorative" val="1"/>
              </a:ext>
            </a:extLst>
          </p:cNvPr>
          <p:cNvSpPr/>
          <p:nvPr/>
        </p:nvSpPr>
        <p:spPr>
          <a:xfrm>
            <a:off x="0" y="113648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0B8525-AA4B-5ABA-25B5-568ABF57D5D5}"/>
              </a:ext>
            </a:extLst>
          </p:cNvPr>
          <p:cNvSpPr>
            <a:spLocks noGrp="1"/>
          </p:cNvSpPr>
          <p:nvPr>
            <p:ph type="title"/>
          </p:nvPr>
        </p:nvSpPr>
        <p:spPr>
          <a:xfrm>
            <a:off x="838200" y="64259"/>
            <a:ext cx="10515600" cy="1325563"/>
          </a:xfrm>
        </p:spPr>
        <p:txBody>
          <a:bodyPr>
            <a:normAutofit/>
          </a:bodyPr>
          <a:lstStyle/>
          <a:p>
            <a:r>
              <a:rPr lang="en-US" dirty="0">
                <a:latin typeface="Franklin Gothic Book" panose="020B0503020102020204" pitchFamily="34" charset="0"/>
              </a:rPr>
              <a:t>When to Apply the Policy</a:t>
            </a:r>
          </a:p>
        </p:txBody>
      </p:sp>
      <p:sp>
        <p:nvSpPr>
          <p:cNvPr id="7" name="TextBox 6">
            <a:extLst>
              <a:ext uri="{FF2B5EF4-FFF2-40B4-BE49-F238E27FC236}">
                <a16:creationId xmlns:a16="http://schemas.microsoft.com/office/drawing/2014/main" id="{C4C652D4-7398-0A16-72A2-A2E5C266406A}"/>
              </a:ext>
            </a:extLst>
          </p:cNvPr>
          <p:cNvSpPr txBox="1"/>
          <p:nvPr/>
        </p:nvSpPr>
        <p:spPr>
          <a:xfrm>
            <a:off x="438627" y="1247659"/>
            <a:ext cx="10258425" cy="584775"/>
          </a:xfrm>
          <a:prstGeom prst="rect">
            <a:avLst/>
          </a:prstGeom>
          <a:noFill/>
        </p:spPr>
        <p:txBody>
          <a:bodyPr wrap="square">
            <a:spAutoFit/>
          </a:bodyPr>
          <a:lstStyle/>
          <a:p>
            <a:r>
              <a:rPr lang="en-US" sz="1600" dirty="0">
                <a:latin typeface="Aptos" panose="020B0004020202020204" pitchFamily="34" charset="0"/>
              </a:rPr>
              <a:t>The Independent Contractor Policy applies to the following </a:t>
            </a:r>
            <a:r>
              <a:rPr lang="en-US" sz="1600" b="1" dirty="0">
                <a:latin typeface="Aptos" panose="020B0004020202020204" pitchFamily="34" charset="0"/>
              </a:rPr>
              <a:t>regardless of where the work is being completed and what the payment is called (e.g., honoraria, service payment, etc.)</a:t>
            </a:r>
            <a:r>
              <a:rPr lang="en-US" sz="1600" dirty="0">
                <a:latin typeface="Aptos" panose="020B0004020202020204" pitchFamily="34" charset="0"/>
              </a:rPr>
              <a:t>:</a:t>
            </a:r>
          </a:p>
        </p:txBody>
      </p:sp>
      <p:sp>
        <p:nvSpPr>
          <p:cNvPr id="11" name="Rectangle: Rounded Corners 10">
            <a:extLst>
              <a:ext uri="{FF2B5EF4-FFF2-40B4-BE49-F238E27FC236}">
                <a16:creationId xmlns:a16="http://schemas.microsoft.com/office/drawing/2014/main" id="{58581FB6-DC34-40A9-0EA2-7DB217B92D3D}"/>
              </a:ext>
              <a:ext uri="{C183D7F6-B498-43B3-948B-1728B52AA6E4}">
                <adec:decorative xmlns:adec="http://schemas.microsoft.com/office/drawing/2017/decorative" val="1"/>
              </a:ext>
            </a:extLst>
          </p:cNvPr>
          <p:cNvSpPr/>
          <p:nvPr/>
        </p:nvSpPr>
        <p:spPr>
          <a:xfrm>
            <a:off x="561975" y="2254205"/>
            <a:ext cx="3086100" cy="3314700"/>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endParaRPr lang="en-US" sz="1400" dirty="0">
              <a:highlight>
                <a:srgbClr val="FFFF00"/>
              </a:highlight>
              <a:latin typeface="Aptos" panose="020B0004020202020204" pitchFamily="34" charset="0"/>
            </a:endParaRPr>
          </a:p>
        </p:txBody>
      </p:sp>
      <p:sp>
        <p:nvSpPr>
          <p:cNvPr id="13" name="Rectangle: Rounded Corners 12">
            <a:extLst>
              <a:ext uri="{FF2B5EF4-FFF2-40B4-BE49-F238E27FC236}">
                <a16:creationId xmlns:a16="http://schemas.microsoft.com/office/drawing/2014/main" id="{ED1486FC-CDF8-4FDB-5C0C-9A2B44261376}"/>
              </a:ext>
              <a:ext uri="{C183D7F6-B498-43B3-948B-1728B52AA6E4}">
                <adec:decorative xmlns:adec="http://schemas.microsoft.com/office/drawing/2017/decorative" val="1"/>
              </a:ext>
            </a:extLst>
          </p:cNvPr>
          <p:cNvSpPr/>
          <p:nvPr/>
        </p:nvSpPr>
        <p:spPr>
          <a:xfrm>
            <a:off x="4500562" y="2215535"/>
            <a:ext cx="3086100" cy="33147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endParaRPr lang="en-US" sz="1400" dirty="0">
              <a:latin typeface="Aptos" panose="020B0004020202020204" pitchFamily="34" charset="0"/>
            </a:endParaRPr>
          </a:p>
        </p:txBody>
      </p:sp>
      <p:sp>
        <p:nvSpPr>
          <p:cNvPr id="15" name="Rectangle: Rounded Corners 14">
            <a:extLst>
              <a:ext uri="{FF2B5EF4-FFF2-40B4-BE49-F238E27FC236}">
                <a16:creationId xmlns:a16="http://schemas.microsoft.com/office/drawing/2014/main" id="{5A88524E-32E6-92C0-6044-E29A60218E6C}"/>
              </a:ext>
              <a:ext uri="{C183D7F6-B498-43B3-948B-1728B52AA6E4}">
                <adec:decorative xmlns:adec="http://schemas.microsoft.com/office/drawing/2017/decorative" val="1"/>
              </a:ext>
            </a:extLst>
          </p:cNvPr>
          <p:cNvSpPr/>
          <p:nvPr/>
        </p:nvSpPr>
        <p:spPr>
          <a:xfrm>
            <a:off x="8439150" y="2181329"/>
            <a:ext cx="3086100" cy="33147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endParaRPr lang="en-US" sz="1400" dirty="0">
              <a:highlight>
                <a:srgbClr val="FFFF00"/>
              </a:highlight>
              <a:latin typeface="Aptos" panose="020B0004020202020204" pitchFamily="34" charset="0"/>
            </a:endParaRPr>
          </a:p>
        </p:txBody>
      </p:sp>
      <p:pic>
        <p:nvPicPr>
          <p:cNvPr id="27" name="Graphic 26" descr="Badge 1 outline">
            <a:extLst>
              <a:ext uri="{FF2B5EF4-FFF2-40B4-BE49-F238E27FC236}">
                <a16:creationId xmlns:a16="http://schemas.microsoft.com/office/drawing/2014/main" id="{EF3AAC3E-1314-FC31-18A7-58DA302637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8627" y="2034541"/>
            <a:ext cx="365760" cy="365760"/>
          </a:xfrm>
          <a:prstGeom prst="rect">
            <a:avLst/>
          </a:prstGeom>
        </p:spPr>
      </p:pic>
      <p:sp>
        <p:nvSpPr>
          <p:cNvPr id="21" name="TextBox 20">
            <a:extLst>
              <a:ext uri="{FF2B5EF4-FFF2-40B4-BE49-F238E27FC236}">
                <a16:creationId xmlns:a16="http://schemas.microsoft.com/office/drawing/2014/main" id="{7BC95B35-1BAE-113D-0F73-4C6C9D63A970}"/>
              </a:ext>
            </a:extLst>
          </p:cNvPr>
          <p:cNvSpPr txBox="1"/>
          <p:nvPr/>
        </p:nvSpPr>
        <p:spPr>
          <a:xfrm>
            <a:off x="621507" y="2435632"/>
            <a:ext cx="3086099" cy="2062103"/>
          </a:xfrm>
          <a:prstGeom prst="rect">
            <a:avLst/>
          </a:prstGeom>
          <a:noFill/>
        </p:spPr>
        <p:txBody>
          <a:bodyPr wrap="square" rtlCol="0">
            <a:spAutoFit/>
          </a:bodyPr>
          <a:lstStyle/>
          <a:p>
            <a:r>
              <a:rPr lang="en-US" sz="1600" dirty="0">
                <a:latin typeface="Aptos" panose="020B0004020202020204" pitchFamily="34" charset="0"/>
              </a:rPr>
              <a:t>An individual engaged to perform a service for Harvard (see </a:t>
            </a:r>
            <a:r>
              <a:rPr lang="en-US" sz="1600" dirty="0">
                <a:latin typeface="Aptos" panose="020B0004020202020204" pitchFamily="34" charset="0"/>
                <a:hlinkClick r:id="rId4" action="ppaction://hlinksldjump"/>
              </a:rPr>
              <a:t>exceptions</a:t>
            </a:r>
            <a:r>
              <a:rPr lang="en-US" sz="1600" dirty="0">
                <a:latin typeface="Aptos" panose="020B0004020202020204" pitchFamily="34" charset="0"/>
              </a:rPr>
              <a:t>).</a:t>
            </a:r>
          </a:p>
          <a:p>
            <a:endParaRPr lang="en-US" sz="1600" dirty="0">
              <a:latin typeface="Aptos" panose="020B0004020202020204" pitchFamily="34" charset="0"/>
            </a:endParaRPr>
          </a:p>
          <a:p>
            <a:r>
              <a:rPr lang="en-US" sz="1600" dirty="0">
                <a:latin typeface="Aptos" panose="020B0004020202020204" pitchFamily="34" charset="0"/>
              </a:rPr>
              <a:t>If services are in the U.S., confirm international payees are eligible for payment. See </a:t>
            </a:r>
            <a:r>
              <a:rPr lang="en-US" sz="1600" dirty="0">
                <a:latin typeface="Aptos" panose="020B0004020202020204" pitchFamily="34" charset="0"/>
                <a:hlinkClick r:id="rId5">
                  <a:extLst>
                    <a:ext uri="{A12FA001-AC4F-418D-AE19-62706E023703}">
                      <ahyp:hlinkClr xmlns:ahyp="http://schemas.microsoft.com/office/drawing/2018/hyperlinkcolor" val="tx"/>
                    </a:ext>
                  </a:extLst>
                </a:hlinkClick>
              </a:rPr>
              <a:t>Payment Eligibility Platform</a:t>
            </a:r>
            <a:r>
              <a:rPr lang="en-US" sz="1600" dirty="0">
                <a:latin typeface="Aptos" panose="020B0004020202020204" pitchFamily="34" charset="0"/>
              </a:rPr>
              <a:t>. </a:t>
            </a:r>
          </a:p>
        </p:txBody>
      </p:sp>
      <p:sp>
        <p:nvSpPr>
          <p:cNvPr id="18" name="TextBox 17">
            <a:extLst>
              <a:ext uri="{FF2B5EF4-FFF2-40B4-BE49-F238E27FC236}">
                <a16:creationId xmlns:a16="http://schemas.microsoft.com/office/drawing/2014/main" id="{1869ACB6-ECA9-F7F3-3DD3-B0D3B44466B6}"/>
              </a:ext>
            </a:extLst>
          </p:cNvPr>
          <p:cNvSpPr txBox="1"/>
          <p:nvPr/>
        </p:nvSpPr>
        <p:spPr>
          <a:xfrm>
            <a:off x="3757613" y="3419475"/>
            <a:ext cx="642937" cy="461665"/>
          </a:xfrm>
          <a:prstGeom prst="rect">
            <a:avLst/>
          </a:prstGeom>
          <a:noFill/>
        </p:spPr>
        <p:txBody>
          <a:bodyPr wrap="square" rtlCol="0">
            <a:spAutoFit/>
          </a:bodyPr>
          <a:lstStyle/>
          <a:p>
            <a:r>
              <a:rPr lang="en-US" sz="2400" b="1" dirty="0"/>
              <a:t>OR</a:t>
            </a:r>
          </a:p>
        </p:txBody>
      </p:sp>
      <p:pic>
        <p:nvPicPr>
          <p:cNvPr id="29" name="Graphic 28" descr="Badge outline">
            <a:extLst>
              <a:ext uri="{FF2B5EF4-FFF2-40B4-BE49-F238E27FC236}">
                <a16:creationId xmlns:a16="http://schemas.microsoft.com/office/drawing/2014/main" id="{68E14573-FC07-65D2-68D0-8336EBAD608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98631" y="2053526"/>
            <a:ext cx="365760" cy="365760"/>
          </a:xfrm>
          <a:prstGeom prst="rect">
            <a:avLst/>
          </a:prstGeom>
        </p:spPr>
      </p:pic>
      <p:sp>
        <p:nvSpPr>
          <p:cNvPr id="22" name="TextBox 21">
            <a:extLst>
              <a:ext uri="{FF2B5EF4-FFF2-40B4-BE49-F238E27FC236}">
                <a16:creationId xmlns:a16="http://schemas.microsoft.com/office/drawing/2014/main" id="{E2F556E2-A208-A72C-8805-65F5E7E2FD43}"/>
              </a:ext>
            </a:extLst>
          </p:cNvPr>
          <p:cNvSpPr txBox="1"/>
          <p:nvPr/>
        </p:nvSpPr>
        <p:spPr>
          <a:xfrm>
            <a:off x="4557713" y="2435632"/>
            <a:ext cx="3028950" cy="1938992"/>
          </a:xfrm>
          <a:prstGeom prst="rect">
            <a:avLst/>
          </a:prstGeom>
          <a:noFill/>
        </p:spPr>
        <p:txBody>
          <a:bodyPr wrap="square" rtlCol="0">
            <a:spAutoFit/>
          </a:bodyPr>
          <a:lstStyle/>
          <a:p>
            <a:r>
              <a:rPr lang="en-US" sz="1600" dirty="0">
                <a:latin typeface="Aptos" panose="020B0004020202020204" pitchFamily="34" charset="0"/>
              </a:rPr>
              <a:t>Single-Employee Limited Liability Company (LLC), Unincorporated or Incorporated Company.</a:t>
            </a:r>
          </a:p>
          <a:p>
            <a:endParaRPr lang="en-US" sz="1400" dirty="0">
              <a:latin typeface="Aptos" panose="020B0004020202020204" pitchFamily="34" charset="0"/>
            </a:endParaRPr>
          </a:p>
          <a:p>
            <a:r>
              <a:rPr lang="en-US" sz="1400" dirty="0">
                <a:latin typeface="Aptos" panose="020B0004020202020204" pitchFamily="34" charset="0"/>
              </a:rPr>
              <a:t>An ICQ is required when a company is a single-employee company (even if it subcontracts additional workers).</a:t>
            </a:r>
          </a:p>
        </p:txBody>
      </p:sp>
      <p:sp>
        <p:nvSpPr>
          <p:cNvPr id="20" name="TextBox 19">
            <a:extLst>
              <a:ext uri="{FF2B5EF4-FFF2-40B4-BE49-F238E27FC236}">
                <a16:creationId xmlns:a16="http://schemas.microsoft.com/office/drawing/2014/main" id="{18EA73C5-A0FE-E067-72D1-F52AD84B1174}"/>
              </a:ext>
            </a:extLst>
          </p:cNvPr>
          <p:cNvSpPr txBox="1"/>
          <p:nvPr/>
        </p:nvSpPr>
        <p:spPr>
          <a:xfrm>
            <a:off x="7696199" y="3419474"/>
            <a:ext cx="642937" cy="461665"/>
          </a:xfrm>
          <a:prstGeom prst="rect">
            <a:avLst/>
          </a:prstGeom>
          <a:noFill/>
        </p:spPr>
        <p:txBody>
          <a:bodyPr wrap="square" rtlCol="0">
            <a:spAutoFit/>
          </a:bodyPr>
          <a:lstStyle/>
          <a:p>
            <a:r>
              <a:rPr lang="en-US" sz="2400" b="1" dirty="0"/>
              <a:t>OR</a:t>
            </a:r>
          </a:p>
        </p:txBody>
      </p:sp>
      <p:pic>
        <p:nvPicPr>
          <p:cNvPr id="25" name="Graphic 24" descr="Badge 3 outline">
            <a:extLst>
              <a:ext uri="{FF2B5EF4-FFF2-40B4-BE49-F238E27FC236}">
                <a16:creationId xmlns:a16="http://schemas.microsoft.com/office/drawing/2014/main" id="{97F3C78E-5CDE-2D0E-F745-1FF9234DB19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06263" y="2053526"/>
            <a:ext cx="365760" cy="365760"/>
          </a:xfrm>
          <a:prstGeom prst="rect">
            <a:avLst/>
          </a:prstGeom>
        </p:spPr>
      </p:pic>
      <p:sp>
        <p:nvSpPr>
          <p:cNvPr id="23" name="TextBox 22">
            <a:extLst>
              <a:ext uri="{FF2B5EF4-FFF2-40B4-BE49-F238E27FC236}">
                <a16:creationId xmlns:a16="http://schemas.microsoft.com/office/drawing/2014/main" id="{D196E5B6-56EA-A97B-2656-09D9973E4102}"/>
              </a:ext>
            </a:extLst>
          </p:cNvPr>
          <p:cNvSpPr txBox="1"/>
          <p:nvPr/>
        </p:nvSpPr>
        <p:spPr>
          <a:xfrm>
            <a:off x="8543925" y="2426107"/>
            <a:ext cx="3000376" cy="3016210"/>
          </a:xfrm>
          <a:prstGeom prst="rect">
            <a:avLst/>
          </a:prstGeom>
          <a:noFill/>
        </p:spPr>
        <p:txBody>
          <a:bodyPr wrap="square" rtlCol="0">
            <a:spAutoFit/>
          </a:bodyPr>
          <a:lstStyle/>
          <a:p>
            <a:r>
              <a:rPr lang="en-US" sz="1600" dirty="0">
                <a:latin typeface="Aptos" panose="020B0004020202020204" pitchFamily="34" charset="0"/>
              </a:rPr>
              <a:t>Third-Party Entity that Act as Freelancer Marketplace (W2 no ICQ)</a:t>
            </a:r>
          </a:p>
          <a:p>
            <a:endParaRPr lang="en-US" sz="1600" dirty="0">
              <a:latin typeface="Aptos" panose="020B0004020202020204" pitchFamily="34" charset="0"/>
            </a:endParaRPr>
          </a:p>
          <a:p>
            <a:r>
              <a:rPr lang="en-US" sz="1400" dirty="0">
                <a:latin typeface="Aptos" panose="020B0004020202020204" pitchFamily="34" charset="0"/>
              </a:rPr>
              <a:t>If the third-party entity does not go through a formal classification process but rather acts as a freelancer marketplace  (an intermediary which advertises and coordinates individuals selling their services such as Upwork, freelancer.com or TaskRabbit) an ICQ must be completed</a:t>
            </a:r>
          </a:p>
        </p:txBody>
      </p:sp>
      <p:sp>
        <p:nvSpPr>
          <p:cNvPr id="17" name="TextBox 16">
            <a:extLst>
              <a:ext uri="{FF2B5EF4-FFF2-40B4-BE49-F238E27FC236}">
                <a16:creationId xmlns:a16="http://schemas.microsoft.com/office/drawing/2014/main" id="{D7A255DE-7806-B247-BE5F-5CB0D68D4A97}"/>
              </a:ext>
            </a:extLst>
          </p:cNvPr>
          <p:cNvSpPr txBox="1"/>
          <p:nvPr/>
        </p:nvSpPr>
        <p:spPr>
          <a:xfrm>
            <a:off x="838200" y="5757900"/>
            <a:ext cx="10515600" cy="584775"/>
          </a:xfrm>
          <a:prstGeom prst="rect">
            <a:avLst/>
          </a:prstGeom>
          <a:noFill/>
        </p:spPr>
        <p:txBody>
          <a:bodyPr wrap="square">
            <a:spAutoFit/>
          </a:bodyPr>
          <a:lstStyle/>
          <a:p>
            <a:pPr indent="-111125"/>
            <a:r>
              <a:rPr lang="en-US" sz="1600" dirty="0">
                <a:latin typeface="Aptos" panose="020B0004020202020204" pitchFamily="34" charset="0"/>
              </a:rPr>
              <a:t>Generally, based on a third-party’s structure, Parts 1 and 3 of the three-part legal test are met; however, part 2 – usual course of business must be reviewed and classified appropriately by HR.</a:t>
            </a:r>
          </a:p>
        </p:txBody>
      </p:sp>
      <p:sp>
        <p:nvSpPr>
          <p:cNvPr id="5" name="Footer Placeholder 4">
            <a:extLst>
              <a:ext uri="{FF2B5EF4-FFF2-40B4-BE49-F238E27FC236}">
                <a16:creationId xmlns:a16="http://schemas.microsoft.com/office/drawing/2014/main" id="{173AEFEE-BD2C-A5C7-2208-E752CA9C538D}"/>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04F07CEE-A05A-1D75-2B40-174E2010DAC2}"/>
              </a:ext>
            </a:extLst>
          </p:cNvPr>
          <p:cNvSpPr>
            <a:spLocks noGrp="1"/>
          </p:cNvSpPr>
          <p:nvPr>
            <p:ph type="sldNum" sz="quarter" idx="12"/>
          </p:nvPr>
        </p:nvSpPr>
        <p:spPr/>
        <p:txBody>
          <a:bodyPr/>
          <a:lstStyle/>
          <a:p>
            <a:fld id="{A6AF1B4E-90EC-4A51-B6E5-B702C054ECB0}" type="slidenum">
              <a:rPr lang="en-US" smtClean="0"/>
              <a:t>12</a:t>
            </a:fld>
            <a:endParaRPr lang="en-US" dirty="0"/>
          </a:p>
        </p:txBody>
      </p:sp>
    </p:spTree>
    <p:extLst>
      <p:ext uri="{BB962C8B-B14F-4D97-AF65-F5344CB8AC3E}">
        <p14:creationId xmlns:p14="http://schemas.microsoft.com/office/powerpoint/2010/main" val="112870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86B8-7CE4-3221-A1CF-E706A39F5CB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6C558A-714E-9E1D-6C5F-0941F88D2755}"/>
              </a:ext>
              <a:ext uri="{C183D7F6-B498-43B3-948B-1728B52AA6E4}">
                <adec:decorative xmlns:adec="http://schemas.microsoft.com/office/drawing/2017/decorative" val="1"/>
              </a:ext>
            </a:extLst>
          </p:cNvPr>
          <p:cNvSpPr/>
          <p:nvPr/>
        </p:nvSpPr>
        <p:spPr>
          <a:xfrm>
            <a:off x="0" y="113648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C5899B-847E-D75C-525E-BD5CD911903B}"/>
              </a:ext>
            </a:extLst>
          </p:cNvPr>
          <p:cNvSpPr>
            <a:spLocks noGrp="1"/>
          </p:cNvSpPr>
          <p:nvPr>
            <p:ph type="title"/>
          </p:nvPr>
        </p:nvSpPr>
        <p:spPr>
          <a:xfrm>
            <a:off x="838200" y="64259"/>
            <a:ext cx="10515600" cy="1325563"/>
          </a:xfrm>
        </p:spPr>
        <p:txBody>
          <a:bodyPr>
            <a:normAutofit/>
          </a:bodyPr>
          <a:lstStyle/>
          <a:p>
            <a:r>
              <a:rPr lang="en-US" dirty="0">
                <a:latin typeface="Franklin Gothic Book" panose="020B0503020102020204" pitchFamily="34" charset="0"/>
              </a:rPr>
              <a:t>How to Apply the Policy</a:t>
            </a:r>
          </a:p>
        </p:txBody>
      </p:sp>
      <p:sp>
        <p:nvSpPr>
          <p:cNvPr id="7" name="TextBox 6">
            <a:extLst>
              <a:ext uri="{FF2B5EF4-FFF2-40B4-BE49-F238E27FC236}">
                <a16:creationId xmlns:a16="http://schemas.microsoft.com/office/drawing/2014/main" id="{8CECD222-75B3-9569-E1E9-08E13B044427}"/>
              </a:ext>
            </a:extLst>
          </p:cNvPr>
          <p:cNvSpPr txBox="1"/>
          <p:nvPr/>
        </p:nvSpPr>
        <p:spPr>
          <a:xfrm>
            <a:off x="838199" y="1292997"/>
            <a:ext cx="10515601" cy="646331"/>
          </a:xfrm>
          <a:prstGeom prst="rect">
            <a:avLst/>
          </a:prstGeom>
          <a:noFill/>
        </p:spPr>
        <p:txBody>
          <a:bodyPr wrap="square">
            <a:spAutoFit/>
          </a:bodyPr>
          <a:lstStyle/>
          <a:p>
            <a:r>
              <a:rPr lang="en-US" dirty="0"/>
              <a:t>If the policy applies, all proposed IC engagements must be reviewed and approved BEFORE a contract is signed or any services are performed.</a:t>
            </a:r>
            <a:endParaRPr lang="en-US" dirty="0">
              <a:latin typeface="Aptos" panose="020B0004020202020204" pitchFamily="34" charset="0"/>
            </a:endParaRPr>
          </a:p>
        </p:txBody>
      </p:sp>
      <p:sp>
        <p:nvSpPr>
          <p:cNvPr id="11" name="Rectangle: Rounded Corners 10">
            <a:extLst>
              <a:ext uri="{FF2B5EF4-FFF2-40B4-BE49-F238E27FC236}">
                <a16:creationId xmlns:a16="http://schemas.microsoft.com/office/drawing/2014/main" id="{5E54C681-701E-A0D9-D60E-51FB3AFBA458}"/>
              </a:ext>
              <a:ext uri="{C183D7F6-B498-43B3-948B-1728B52AA6E4}">
                <adec:decorative xmlns:adec="http://schemas.microsoft.com/office/drawing/2017/decorative" val="1"/>
              </a:ext>
            </a:extLst>
          </p:cNvPr>
          <p:cNvSpPr/>
          <p:nvPr/>
        </p:nvSpPr>
        <p:spPr>
          <a:xfrm>
            <a:off x="494349" y="2093924"/>
            <a:ext cx="3519011" cy="3277933"/>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endParaRPr lang="en-US" sz="1400" dirty="0">
              <a:highlight>
                <a:srgbClr val="FFFF00"/>
              </a:highlight>
              <a:latin typeface="Aptos" panose="020B0004020202020204" pitchFamily="34" charset="0"/>
            </a:endParaRPr>
          </a:p>
        </p:txBody>
      </p:sp>
      <p:sp>
        <p:nvSpPr>
          <p:cNvPr id="13" name="Rectangle: Rounded Corners 12">
            <a:extLst>
              <a:ext uri="{FF2B5EF4-FFF2-40B4-BE49-F238E27FC236}">
                <a16:creationId xmlns:a16="http://schemas.microsoft.com/office/drawing/2014/main" id="{6FECCEA8-3C43-406B-40C2-72DFC1C49D74}"/>
              </a:ext>
              <a:ext uri="{C183D7F6-B498-43B3-948B-1728B52AA6E4}">
                <adec:decorative xmlns:adec="http://schemas.microsoft.com/office/drawing/2017/decorative" val="1"/>
              </a:ext>
            </a:extLst>
          </p:cNvPr>
          <p:cNvSpPr/>
          <p:nvPr/>
        </p:nvSpPr>
        <p:spPr>
          <a:xfrm>
            <a:off x="4554913" y="2019112"/>
            <a:ext cx="3474720" cy="3323465"/>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endParaRPr lang="en-US" sz="1400" dirty="0">
              <a:highlight>
                <a:srgbClr val="FFFF00"/>
              </a:highlight>
              <a:latin typeface="Aptos" panose="020B0004020202020204" pitchFamily="34" charset="0"/>
            </a:endParaRPr>
          </a:p>
        </p:txBody>
      </p:sp>
      <p:sp>
        <p:nvSpPr>
          <p:cNvPr id="15" name="Rectangle: Rounded Corners 14">
            <a:extLst>
              <a:ext uri="{FF2B5EF4-FFF2-40B4-BE49-F238E27FC236}">
                <a16:creationId xmlns:a16="http://schemas.microsoft.com/office/drawing/2014/main" id="{68B3B86E-F709-3798-E55A-D9F1190A5233}"/>
              </a:ext>
              <a:ext uri="{C183D7F6-B498-43B3-948B-1728B52AA6E4}">
                <adec:decorative xmlns:adec="http://schemas.microsoft.com/office/drawing/2017/decorative" val="1"/>
              </a:ext>
            </a:extLst>
          </p:cNvPr>
          <p:cNvSpPr/>
          <p:nvPr/>
        </p:nvSpPr>
        <p:spPr>
          <a:xfrm>
            <a:off x="8470703" y="1954907"/>
            <a:ext cx="3186946" cy="3379745"/>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endParaRPr lang="en-US" b="1" dirty="0">
              <a:highlight>
                <a:srgbClr val="FFFF00"/>
              </a:highlight>
              <a:latin typeface="Aptos" panose="020B0004020202020204" pitchFamily="34" charset="0"/>
            </a:endParaRPr>
          </a:p>
        </p:txBody>
      </p:sp>
      <p:pic>
        <p:nvPicPr>
          <p:cNvPr id="27" name="Graphic 26">
            <a:extLst>
              <a:ext uri="{FF2B5EF4-FFF2-40B4-BE49-F238E27FC236}">
                <a16:creationId xmlns:a16="http://schemas.microsoft.com/office/drawing/2014/main" id="{F3B76B33-C912-9F64-759F-1B2CCB76836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2179" y="1921787"/>
            <a:ext cx="365760" cy="365760"/>
          </a:xfrm>
          <a:prstGeom prst="rect">
            <a:avLst/>
          </a:prstGeom>
        </p:spPr>
      </p:pic>
      <p:sp>
        <p:nvSpPr>
          <p:cNvPr id="21" name="TextBox 20">
            <a:extLst>
              <a:ext uri="{FF2B5EF4-FFF2-40B4-BE49-F238E27FC236}">
                <a16:creationId xmlns:a16="http://schemas.microsoft.com/office/drawing/2014/main" id="{1B59818F-DF36-E330-0799-0B54C7ED69F9}"/>
              </a:ext>
            </a:extLst>
          </p:cNvPr>
          <p:cNvSpPr txBox="1"/>
          <p:nvPr/>
        </p:nvSpPr>
        <p:spPr>
          <a:xfrm>
            <a:off x="592518" y="2204703"/>
            <a:ext cx="3385421" cy="3693319"/>
          </a:xfrm>
          <a:prstGeom prst="rect">
            <a:avLst/>
          </a:prstGeom>
          <a:noFill/>
        </p:spPr>
        <p:txBody>
          <a:bodyPr wrap="square" rtlCol="0">
            <a:spAutoFit/>
          </a:bodyPr>
          <a:lstStyle/>
          <a:p>
            <a:r>
              <a:rPr lang="en-US" sz="1600" dirty="0">
                <a:latin typeface="Aptos" panose="020B0004020202020204" pitchFamily="34" charset="0"/>
              </a:rPr>
              <a:t>Department or Unit completes the Independent Contractor Questionnaire (ICQ)* </a:t>
            </a:r>
            <a:r>
              <a:rPr lang="en-US" sz="1600" b="1" dirty="0">
                <a:latin typeface="Aptos" panose="020B0004020202020204" pitchFamily="34" charset="0"/>
              </a:rPr>
              <a:t>prior </a:t>
            </a:r>
            <a:r>
              <a:rPr lang="en-US" sz="1600" dirty="0">
                <a:latin typeface="Aptos" panose="020B0004020202020204" pitchFamily="34" charset="0"/>
              </a:rPr>
              <a:t>to engaging the individual to start work. </a:t>
            </a:r>
          </a:p>
          <a:p>
            <a:endParaRPr lang="en-US" sz="14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For work outside of the U.S., </a:t>
            </a:r>
            <a:r>
              <a:rPr lang="en-US" sz="1400" b="1" i="1" dirty="0">
                <a:latin typeface="Aptos" panose="020B0004020202020204" pitchFamily="34" charset="0"/>
              </a:rPr>
              <a:t>Harvard must follow the rules and regulations based on the country in which the work is taking place</a:t>
            </a:r>
            <a:r>
              <a:rPr lang="en-US" sz="1400" i="1" dirty="0">
                <a:latin typeface="Aptos" panose="020B0004020202020204" pitchFamily="34" charset="0"/>
              </a:rPr>
              <a:t>. </a:t>
            </a:r>
            <a:r>
              <a:rPr lang="en-US" sz="1400" dirty="0">
                <a:latin typeface="Aptos" panose="020B0004020202020204" pitchFamily="34" charset="0"/>
              </a:rPr>
              <a:t>These provisions may be different than MA law and are occasionally more stringent (Europe) or entail tax withholdings on payments to contractors. </a:t>
            </a:r>
          </a:p>
          <a:p>
            <a:endParaRPr lang="en-US" sz="1400" dirty="0">
              <a:latin typeface="Aptos" panose="020B0004020202020204" pitchFamily="34" charset="0"/>
            </a:endParaRPr>
          </a:p>
          <a:p>
            <a:endParaRPr lang="en-US" sz="1600" dirty="0">
              <a:latin typeface="Aptos" panose="020B0004020202020204" pitchFamily="34" charset="0"/>
            </a:endParaRPr>
          </a:p>
        </p:txBody>
      </p:sp>
      <p:pic>
        <p:nvPicPr>
          <p:cNvPr id="29" name="Graphic 28">
            <a:extLst>
              <a:ext uri="{FF2B5EF4-FFF2-40B4-BE49-F238E27FC236}">
                <a16:creationId xmlns:a16="http://schemas.microsoft.com/office/drawing/2014/main" id="{7955DC0A-0F03-0E53-416D-736C1554BFD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3077" y="1954907"/>
            <a:ext cx="365760" cy="365760"/>
          </a:xfrm>
          <a:prstGeom prst="rect">
            <a:avLst/>
          </a:prstGeom>
        </p:spPr>
      </p:pic>
      <p:sp>
        <p:nvSpPr>
          <p:cNvPr id="8" name="TextBox 7">
            <a:extLst>
              <a:ext uri="{FF2B5EF4-FFF2-40B4-BE49-F238E27FC236}">
                <a16:creationId xmlns:a16="http://schemas.microsoft.com/office/drawing/2014/main" id="{73F20088-3372-561D-CB02-CE9460E48D8D}"/>
              </a:ext>
            </a:extLst>
          </p:cNvPr>
          <p:cNvSpPr txBox="1"/>
          <p:nvPr/>
        </p:nvSpPr>
        <p:spPr>
          <a:xfrm>
            <a:off x="4596946" y="2237640"/>
            <a:ext cx="3385421" cy="2893100"/>
          </a:xfrm>
          <a:prstGeom prst="rect">
            <a:avLst/>
          </a:prstGeom>
          <a:noFill/>
        </p:spPr>
        <p:txBody>
          <a:bodyPr wrap="square" rtlCol="0">
            <a:spAutoFit/>
          </a:bodyPr>
          <a:lstStyle/>
          <a:p>
            <a:pPr marL="0" lvl="1"/>
            <a:r>
              <a:rPr lang="en-US" sz="1600" dirty="0">
                <a:latin typeface="Aptos" panose="020B0004020202020204" pitchFamily="34" charset="0"/>
              </a:rPr>
              <a:t>The local school or unit’s HR Office reviews the ICQ and determines if the individual performing the work is an employee or independent contractor.</a:t>
            </a:r>
          </a:p>
          <a:p>
            <a:pPr marL="0" lvl="1"/>
            <a:endParaRPr lang="en-US" sz="1600" dirty="0">
              <a:latin typeface="Aptos" panose="020B0004020202020204" pitchFamily="34" charset="0"/>
            </a:endParaRPr>
          </a:p>
          <a:p>
            <a:pPr marL="285750" lvl="1" indent="-285750">
              <a:buFont typeface="Arial" panose="020B0604020202020204" pitchFamily="34" charset="0"/>
              <a:buChar char="•"/>
            </a:pPr>
            <a:r>
              <a:rPr lang="en-US" sz="1400" dirty="0">
                <a:latin typeface="Aptos" panose="020B0004020202020204" pitchFamily="34" charset="0"/>
              </a:rPr>
              <a:t>If work is being completed outside the U.S., the local school or unit’s HR office can work with </a:t>
            </a:r>
            <a:r>
              <a:rPr lang="en-US" sz="1400" dirty="0">
                <a:latin typeface="Aptos" panose="020B0004020202020204" pitchFamily="34" charset="0"/>
                <a:hlinkClick r:id="rId5"/>
              </a:rPr>
              <a:t>Global Support Services (GSS) </a:t>
            </a:r>
            <a:r>
              <a:rPr lang="en-US" sz="1400" dirty="0">
                <a:latin typeface="Aptos" panose="020B0004020202020204" pitchFamily="34" charset="0"/>
              </a:rPr>
              <a:t>to determine international IC status. </a:t>
            </a:r>
          </a:p>
          <a:p>
            <a:endParaRPr lang="en-US" sz="1600" dirty="0">
              <a:latin typeface="Aptos" panose="020B0004020202020204" pitchFamily="34" charset="0"/>
            </a:endParaRPr>
          </a:p>
        </p:txBody>
      </p:sp>
      <p:pic>
        <p:nvPicPr>
          <p:cNvPr id="25" name="Graphic 24">
            <a:extLst>
              <a:ext uri="{FF2B5EF4-FFF2-40B4-BE49-F238E27FC236}">
                <a16:creationId xmlns:a16="http://schemas.microsoft.com/office/drawing/2014/main" id="{CE545554-7D8E-C2E3-BAD9-0BE7B1B06BB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079880" y="1914544"/>
            <a:ext cx="365760" cy="365760"/>
          </a:xfrm>
          <a:prstGeom prst="rect">
            <a:avLst/>
          </a:prstGeom>
        </p:spPr>
      </p:pic>
      <p:sp>
        <p:nvSpPr>
          <p:cNvPr id="10" name="TextBox 9">
            <a:extLst>
              <a:ext uri="{FF2B5EF4-FFF2-40B4-BE49-F238E27FC236}">
                <a16:creationId xmlns:a16="http://schemas.microsoft.com/office/drawing/2014/main" id="{50DD5947-AA47-1AA5-41F9-F7FA9D1B15EF}"/>
              </a:ext>
            </a:extLst>
          </p:cNvPr>
          <p:cNvSpPr txBox="1"/>
          <p:nvPr/>
        </p:nvSpPr>
        <p:spPr>
          <a:xfrm>
            <a:off x="8568216" y="2177289"/>
            <a:ext cx="2937034" cy="2277547"/>
          </a:xfrm>
          <a:prstGeom prst="rect">
            <a:avLst/>
          </a:prstGeom>
          <a:noFill/>
        </p:spPr>
        <p:txBody>
          <a:bodyPr wrap="square" rtlCol="0">
            <a:spAutoFit/>
          </a:bodyPr>
          <a:lstStyle/>
          <a:p>
            <a:r>
              <a:rPr lang="en-US" sz="1600" dirty="0">
                <a:latin typeface="Aptos" panose="020B0004020202020204" pitchFamily="34" charset="0"/>
              </a:rPr>
              <a:t>If classified as an IC by HR, the department or unit completes and finalizes appropriate documentation (e.g., contract, </a:t>
            </a:r>
          </a:p>
          <a:p>
            <a:r>
              <a:rPr lang="en-US" sz="1600" dirty="0">
                <a:latin typeface="Aptos" panose="020B0004020202020204" pitchFamily="34" charset="0"/>
              </a:rPr>
              <a:t>supplier set-up, purchase order, etc.) and once work has been completed processes the payment(s).</a:t>
            </a:r>
          </a:p>
          <a:p>
            <a:endParaRPr lang="en-US" sz="1400" dirty="0">
              <a:latin typeface="Aptos" panose="020B0004020202020204" pitchFamily="34" charset="0"/>
            </a:endParaRPr>
          </a:p>
        </p:txBody>
      </p:sp>
      <p:sp>
        <p:nvSpPr>
          <p:cNvPr id="17" name="TextBox 16">
            <a:extLst>
              <a:ext uri="{FF2B5EF4-FFF2-40B4-BE49-F238E27FC236}">
                <a16:creationId xmlns:a16="http://schemas.microsoft.com/office/drawing/2014/main" id="{E3B4AC4D-A3C0-22B2-462B-D1FAE9ED1E1B}"/>
              </a:ext>
            </a:extLst>
          </p:cNvPr>
          <p:cNvSpPr txBox="1"/>
          <p:nvPr/>
        </p:nvSpPr>
        <p:spPr>
          <a:xfrm>
            <a:off x="838200" y="5676727"/>
            <a:ext cx="10515600" cy="815608"/>
          </a:xfrm>
          <a:prstGeom prst="rect">
            <a:avLst/>
          </a:prstGeom>
          <a:noFill/>
        </p:spPr>
        <p:txBody>
          <a:bodyPr wrap="square">
            <a:spAutoFit/>
          </a:bodyPr>
          <a:lstStyle/>
          <a:p>
            <a:pPr>
              <a:spcAft>
                <a:spcPts val="600"/>
              </a:spcAft>
            </a:pPr>
            <a:r>
              <a:rPr lang="en-US" sz="1400" dirty="0">
                <a:latin typeface="Aptos" panose="020B0004020202020204" pitchFamily="34" charset="0"/>
              </a:rPr>
              <a:t>*NOTE: Under limited circumstances for services completed in the U.S., the formal completion of an ICQ is not required; however, the three-part legal test must still be met. See </a:t>
            </a:r>
            <a:r>
              <a:rPr lang="en-US" sz="1400" dirty="0">
                <a:latin typeface="Aptos" panose="020B0004020202020204" pitchFamily="34" charset="0"/>
                <a:hlinkClick r:id="rId7" action="ppaction://hlinksldjump"/>
              </a:rPr>
              <a:t>ICQ Exception Process section of this presentation</a:t>
            </a:r>
            <a:r>
              <a:rPr lang="en-US" sz="1400" dirty="0">
                <a:latin typeface="Aptos" panose="020B0004020202020204" pitchFamily="34" charset="0"/>
              </a:rPr>
              <a:t>. </a:t>
            </a:r>
          </a:p>
          <a:p>
            <a:pPr>
              <a:spcAft>
                <a:spcPts val="600"/>
              </a:spcAft>
            </a:pPr>
            <a:r>
              <a:rPr lang="en-US" sz="1400" dirty="0">
                <a:latin typeface="Aptos" panose="020B0004020202020204" pitchFamily="34" charset="0"/>
              </a:rPr>
              <a:t>For a more detailed workflow see </a:t>
            </a:r>
            <a:r>
              <a:rPr lang="en-US" sz="1400" dirty="0">
                <a:solidFill>
                  <a:srgbClr val="0070C0"/>
                </a:solidFill>
                <a:latin typeface="Aptos" panose="020B0004020202020204" pitchFamily="34" charset="0"/>
                <a:hlinkClick r:id="rId8">
                  <a:extLst>
                    <a:ext uri="{A12FA001-AC4F-418D-AE19-62706E023703}">
                      <ahyp:hlinkClr xmlns:ahyp="http://schemas.microsoft.com/office/drawing/2018/hyperlinkcolor" val="tx"/>
                    </a:ext>
                  </a:extLst>
                </a:hlinkClick>
              </a:rPr>
              <a:t>IC Process Workflow</a:t>
            </a:r>
            <a:r>
              <a:rPr lang="en-US" sz="1400" dirty="0">
                <a:solidFill>
                  <a:schemeClr val="accent1">
                    <a:lumMod val="75000"/>
                  </a:schemeClr>
                </a:solidFill>
                <a:latin typeface="Aptos" panose="020B0004020202020204" pitchFamily="34" charset="0"/>
              </a:rPr>
              <a:t>.</a:t>
            </a:r>
          </a:p>
        </p:txBody>
      </p:sp>
      <p:sp>
        <p:nvSpPr>
          <p:cNvPr id="5" name="Footer Placeholder 4">
            <a:extLst>
              <a:ext uri="{FF2B5EF4-FFF2-40B4-BE49-F238E27FC236}">
                <a16:creationId xmlns:a16="http://schemas.microsoft.com/office/drawing/2014/main" id="{69FCE907-22B6-5491-E863-746B3B6D372C}"/>
              </a:ext>
            </a:extLst>
          </p:cNvPr>
          <p:cNvSpPr>
            <a:spLocks noGrp="1"/>
          </p:cNvSpPr>
          <p:nvPr>
            <p:ph type="ftr" sz="quarter" idx="11"/>
          </p:nvPr>
        </p:nvSpPr>
        <p:spPr>
          <a:xfrm>
            <a:off x="3687543" y="6523037"/>
            <a:ext cx="4114800" cy="365125"/>
          </a:xfrm>
        </p:spPr>
        <p:txBody>
          <a:bodyPr/>
          <a:lstStyle/>
          <a:p>
            <a:r>
              <a:rPr lang="en-US" dirty="0"/>
              <a:t>Internal Only - 2026JUN16</a:t>
            </a:r>
          </a:p>
        </p:txBody>
      </p:sp>
      <p:sp>
        <p:nvSpPr>
          <p:cNvPr id="6" name="Slide Number Placeholder 5">
            <a:extLst>
              <a:ext uri="{FF2B5EF4-FFF2-40B4-BE49-F238E27FC236}">
                <a16:creationId xmlns:a16="http://schemas.microsoft.com/office/drawing/2014/main" id="{DFADE78F-E4A0-E503-91B9-B198DE11ACA6}"/>
              </a:ext>
            </a:extLst>
          </p:cNvPr>
          <p:cNvSpPr>
            <a:spLocks noGrp="1"/>
          </p:cNvSpPr>
          <p:nvPr>
            <p:ph type="sldNum" sz="quarter" idx="12"/>
          </p:nvPr>
        </p:nvSpPr>
        <p:spPr/>
        <p:txBody>
          <a:bodyPr/>
          <a:lstStyle/>
          <a:p>
            <a:fld id="{A6AF1B4E-90EC-4A51-B6E5-B702C054ECB0}" type="slidenum">
              <a:rPr lang="en-US" smtClean="0"/>
              <a:t>13</a:t>
            </a:fld>
            <a:endParaRPr lang="en-US" dirty="0"/>
          </a:p>
        </p:txBody>
      </p:sp>
    </p:spTree>
    <p:extLst>
      <p:ext uri="{BB962C8B-B14F-4D97-AF65-F5344CB8AC3E}">
        <p14:creationId xmlns:p14="http://schemas.microsoft.com/office/powerpoint/2010/main" val="366439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BD7D-4583-E49D-6F2B-C0F5084BAD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C6DB9A-7074-8B1C-12A0-0401DABDF562}"/>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88B622-1002-AD87-8E92-E3C4BFEDBF2D}"/>
              </a:ext>
            </a:extLst>
          </p:cNvPr>
          <p:cNvSpPr>
            <a:spLocks noGrp="1"/>
          </p:cNvSpPr>
          <p:nvPr>
            <p:ph type="title"/>
          </p:nvPr>
        </p:nvSpPr>
        <p:spPr>
          <a:xfrm>
            <a:off x="838200" y="227514"/>
            <a:ext cx="10515600" cy="1325563"/>
          </a:xfrm>
        </p:spPr>
        <p:txBody>
          <a:bodyPr>
            <a:normAutofit/>
          </a:bodyPr>
          <a:lstStyle/>
          <a:p>
            <a:r>
              <a:rPr lang="en-US" sz="3500" dirty="0">
                <a:latin typeface="Franklin Gothic Book" panose="020B0503020102020204" pitchFamily="34" charset="0"/>
              </a:rPr>
              <a:t>When The Policy </a:t>
            </a:r>
            <a:r>
              <a:rPr lang="en-US" sz="3500" b="1" dirty="0">
                <a:latin typeface="Franklin Gothic Book" panose="020B0503020102020204" pitchFamily="34" charset="0"/>
              </a:rPr>
              <a:t>Does Not </a:t>
            </a:r>
            <a:r>
              <a:rPr lang="en-US" sz="3500" dirty="0">
                <a:latin typeface="Franklin Gothic Book" panose="020B0503020102020204" pitchFamily="34" charset="0"/>
              </a:rPr>
              <a:t>Apply</a:t>
            </a:r>
          </a:p>
        </p:txBody>
      </p:sp>
      <p:sp>
        <p:nvSpPr>
          <p:cNvPr id="5" name="Footer Placeholder 4">
            <a:extLst>
              <a:ext uri="{FF2B5EF4-FFF2-40B4-BE49-F238E27FC236}">
                <a16:creationId xmlns:a16="http://schemas.microsoft.com/office/drawing/2014/main" id="{C041D4AE-DDF1-6728-8A1C-EEEC2A1D8C6A}"/>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96E5BAF1-5463-114F-BE9E-B5F443980F9D}"/>
              </a:ext>
            </a:extLst>
          </p:cNvPr>
          <p:cNvSpPr>
            <a:spLocks noGrp="1"/>
          </p:cNvSpPr>
          <p:nvPr>
            <p:ph type="sldNum" sz="quarter" idx="12"/>
          </p:nvPr>
        </p:nvSpPr>
        <p:spPr/>
        <p:txBody>
          <a:bodyPr/>
          <a:lstStyle/>
          <a:p>
            <a:fld id="{A6AF1B4E-90EC-4A51-B6E5-B702C054ECB0}" type="slidenum">
              <a:rPr lang="en-US" smtClean="0"/>
              <a:t>14</a:t>
            </a:fld>
            <a:endParaRPr lang="en-US" dirty="0"/>
          </a:p>
        </p:txBody>
      </p:sp>
      <p:sp>
        <p:nvSpPr>
          <p:cNvPr id="7" name="TextBox 6">
            <a:extLst>
              <a:ext uri="{FF2B5EF4-FFF2-40B4-BE49-F238E27FC236}">
                <a16:creationId xmlns:a16="http://schemas.microsoft.com/office/drawing/2014/main" id="{B7A0E833-168C-B9B8-7AEE-FC7054509B8D}"/>
              </a:ext>
            </a:extLst>
          </p:cNvPr>
          <p:cNvSpPr txBox="1"/>
          <p:nvPr/>
        </p:nvSpPr>
        <p:spPr>
          <a:xfrm>
            <a:off x="734026" y="1695424"/>
            <a:ext cx="10258425" cy="3939540"/>
          </a:xfrm>
          <a:prstGeom prst="rect">
            <a:avLst/>
          </a:prstGeom>
          <a:noFill/>
        </p:spPr>
        <p:txBody>
          <a:bodyPr wrap="square">
            <a:spAutoFit/>
          </a:bodyPr>
          <a:lstStyle/>
          <a:p>
            <a:r>
              <a:rPr lang="en-US" dirty="0">
                <a:latin typeface="Aptos" panose="020B0004020202020204" pitchFamily="34" charset="0"/>
              </a:rPr>
              <a:t>The Policy </a:t>
            </a:r>
            <a:r>
              <a:rPr lang="en-US" b="1" dirty="0">
                <a:latin typeface="Aptos" panose="020B0004020202020204" pitchFamily="34" charset="0"/>
              </a:rPr>
              <a:t>does not apply</a:t>
            </a:r>
            <a:r>
              <a:rPr lang="en-US" dirty="0">
                <a:latin typeface="Aptos" panose="020B0004020202020204" pitchFamily="34" charset="0"/>
              </a:rPr>
              <a:t>, and an ICQ </a:t>
            </a:r>
            <a:r>
              <a:rPr lang="en-US" b="1" dirty="0">
                <a:latin typeface="Aptos" panose="020B0004020202020204" pitchFamily="34" charset="0"/>
              </a:rPr>
              <a:t>is not </a:t>
            </a:r>
            <a:r>
              <a:rPr lang="en-US" dirty="0">
                <a:latin typeface="Aptos" panose="020B0004020202020204" pitchFamily="34" charset="0"/>
              </a:rPr>
              <a:t>required for the following performing services for Harvard.</a:t>
            </a:r>
          </a:p>
          <a:p>
            <a:endParaRPr lang="en-US" dirty="0">
              <a:latin typeface="Aptos" panose="020B0004020202020204" pitchFamily="34" charset="0"/>
            </a:endParaRPr>
          </a:p>
          <a:p>
            <a:pPr marL="342900" indent="-342900">
              <a:buClr>
                <a:srgbClr val="FF0000"/>
              </a:buClr>
              <a:buFont typeface="Aptos Display" panose="020B0004020202020204" pitchFamily="34" charset="0"/>
              <a:buChar char="X"/>
            </a:pPr>
            <a:r>
              <a:rPr lang="en-US" sz="1600" dirty="0">
                <a:latin typeface="Aptos" panose="020B0004020202020204" pitchFamily="34" charset="0"/>
              </a:rPr>
              <a:t>Suppliers/vendors with more than one employee whose personnel are classified as employees (e.g., Cambridge Landscaping, AllSource)</a:t>
            </a:r>
          </a:p>
          <a:p>
            <a:endParaRPr lang="en-US" sz="1600" dirty="0">
              <a:latin typeface="Aptos" panose="020B0004020202020204" pitchFamily="34" charset="0"/>
            </a:endParaRPr>
          </a:p>
          <a:p>
            <a:pPr marL="342900" indent="-342900">
              <a:buClr>
                <a:srgbClr val="FF0000"/>
              </a:buClr>
              <a:buFont typeface="Aptos" panose="020B0004020202020204" pitchFamily="34" charset="0"/>
              <a:buChar char="X"/>
            </a:pPr>
            <a:r>
              <a:rPr lang="en-US" sz="1600" dirty="0">
                <a:latin typeface="Aptos" panose="020B0004020202020204" pitchFamily="34" charset="0"/>
              </a:rPr>
              <a:t>Human Subject Payments</a:t>
            </a:r>
            <a:r>
              <a:rPr lang="en-US" sz="1600" b="1" dirty="0">
                <a:latin typeface="Aptos" panose="020B0004020202020204" pitchFamily="34" charset="0"/>
              </a:rPr>
              <a:t> </a:t>
            </a:r>
            <a:r>
              <a:rPr lang="en-US" sz="1600" dirty="0">
                <a:latin typeface="Aptos" panose="020B0004020202020204" pitchFamily="34" charset="0"/>
              </a:rPr>
              <a:t>(See </a:t>
            </a:r>
            <a:r>
              <a:rPr lang="en-US" sz="1600" dirty="0">
                <a:latin typeface="Aptos" panose="020B0004020202020204" pitchFamily="34" charset="0"/>
                <a:hlinkClick r:id="rId3"/>
              </a:rPr>
              <a:t>Human Subject Payments Policy</a:t>
            </a:r>
            <a:r>
              <a:rPr lang="en-US" sz="1600" dirty="0">
                <a:latin typeface="Aptos" panose="020B0004020202020204" pitchFamily="34" charset="0"/>
              </a:rPr>
              <a:t>)</a:t>
            </a:r>
          </a:p>
          <a:p>
            <a:endParaRPr lang="en-US" sz="1600" dirty="0">
              <a:latin typeface="Aptos" panose="020B0004020202020204" pitchFamily="34" charset="0"/>
            </a:endParaRPr>
          </a:p>
          <a:p>
            <a:pPr marL="342900" indent="-342900">
              <a:buClr>
                <a:srgbClr val="FF0000"/>
              </a:buClr>
              <a:buFont typeface="Aptos" panose="020B0004020202020204" pitchFamily="34" charset="0"/>
              <a:buChar char="X"/>
            </a:pPr>
            <a:r>
              <a:rPr lang="en-US" sz="1600" dirty="0">
                <a:latin typeface="Aptos" panose="020B0004020202020204" pitchFamily="34" charset="0"/>
              </a:rPr>
              <a:t>When the University is contracting with a third-party entity (e.g., managed services provider, temp agency, payrolling service, IT staffing firm) to obtain personnel who are classified by those firms as employees or contractors to perform services</a:t>
            </a:r>
          </a:p>
          <a:p>
            <a:endParaRPr lang="en-US" sz="1600" dirty="0">
              <a:latin typeface="Aptos" panose="020B0004020202020204" pitchFamily="34" charset="0"/>
            </a:endParaRPr>
          </a:p>
          <a:p>
            <a:pPr marL="342900" indent="-342900">
              <a:buClr>
                <a:srgbClr val="FF0000"/>
              </a:buClr>
              <a:buFont typeface="Aptos" panose="020B0004020202020204" pitchFamily="34" charset="0"/>
              <a:buChar char="X"/>
            </a:pPr>
            <a:r>
              <a:rPr lang="en-US" sz="1600" dirty="0">
                <a:latin typeface="Aptos" panose="020B0004020202020204" pitchFamily="34" charset="0"/>
              </a:rPr>
              <a:t>Schools and departments enrolled in the </a:t>
            </a:r>
            <a:r>
              <a:rPr lang="en-US" sz="1600" dirty="0">
                <a:latin typeface="Aptos" panose="020B0004020202020204" pitchFamily="34" charset="0"/>
                <a:hlinkClick r:id="rId4"/>
              </a:rPr>
              <a:t>Contingent Workforce Managed Services Program </a:t>
            </a:r>
            <a:r>
              <a:rPr lang="en-US" sz="1600" dirty="0">
                <a:latin typeface="Aptos" panose="020B0004020202020204" pitchFamily="34" charset="0"/>
              </a:rPr>
              <a:t>(Fieldglass/DZConneX/Yoh or who use the suppliers managed in the Yoh Managed Service Program meet </a:t>
            </a:r>
            <a:r>
              <a:rPr lang="en-US" dirty="0">
                <a:latin typeface="Aptos" panose="020B0004020202020204" pitchFamily="34" charset="0"/>
              </a:rPr>
              <a:t>the IC classification requirements of a managed services provider</a:t>
            </a:r>
          </a:p>
          <a:p>
            <a:endParaRPr lang="en-US" dirty="0">
              <a:latin typeface="Aptos" panose="020B0004020202020204" pitchFamily="34" charset="0"/>
            </a:endParaRPr>
          </a:p>
        </p:txBody>
      </p:sp>
    </p:spTree>
    <p:extLst>
      <p:ext uri="{BB962C8B-B14F-4D97-AF65-F5344CB8AC3E}">
        <p14:creationId xmlns:p14="http://schemas.microsoft.com/office/powerpoint/2010/main" val="154509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27FA-0D24-35F3-6FC1-957A0BB5B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1AB38-7438-B6A7-CAF8-F0771FFACCA3}"/>
              </a:ext>
            </a:extLst>
          </p:cNvPr>
          <p:cNvSpPr>
            <a:spLocks noGrp="1"/>
          </p:cNvSpPr>
          <p:nvPr>
            <p:ph type="title"/>
          </p:nvPr>
        </p:nvSpPr>
        <p:spPr>
          <a:xfrm>
            <a:off x="831850" y="642938"/>
            <a:ext cx="10515600" cy="2852737"/>
          </a:xfrm>
        </p:spPr>
        <p:txBody>
          <a:bodyPr/>
          <a:lstStyle/>
          <a:p>
            <a:r>
              <a:rPr lang="en-US" dirty="0">
                <a:latin typeface="Aptos"/>
              </a:rPr>
              <a:t>Roles and Responsibilities</a:t>
            </a:r>
          </a:p>
        </p:txBody>
      </p:sp>
      <p:sp>
        <p:nvSpPr>
          <p:cNvPr id="3" name="Text Placeholder 2">
            <a:extLst>
              <a:ext uri="{FF2B5EF4-FFF2-40B4-BE49-F238E27FC236}">
                <a16:creationId xmlns:a16="http://schemas.microsoft.com/office/drawing/2014/main" id="{F02262C8-E2F7-EF7D-557E-9587B1C2BEF7}"/>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977CA27C-CCBB-E638-DA04-6C7AFE6D0066}"/>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2EE9063F-CBA3-B84B-BA48-FF4A001FFA3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6B2B47EE-F708-5179-C765-A3E5B8617453}"/>
              </a:ext>
            </a:extLst>
          </p:cNvPr>
          <p:cNvSpPr>
            <a:spLocks noGrp="1"/>
          </p:cNvSpPr>
          <p:nvPr>
            <p:ph type="sldNum" sz="quarter" idx="12"/>
          </p:nvPr>
        </p:nvSpPr>
        <p:spPr/>
        <p:txBody>
          <a:bodyPr/>
          <a:lstStyle/>
          <a:p>
            <a:fld id="{A6AF1B4E-90EC-4A51-B6E5-B702C054ECB0}" type="slidenum">
              <a:rPr lang="en-US" smtClean="0"/>
              <a:t>15</a:t>
            </a:fld>
            <a:endParaRPr lang="en-US" dirty="0"/>
          </a:p>
        </p:txBody>
      </p:sp>
      <p:sp>
        <p:nvSpPr>
          <p:cNvPr id="7" name="Rectangle 6">
            <a:extLst>
              <a:ext uri="{FF2B5EF4-FFF2-40B4-BE49-F238E27FC236}">
                <a16:creationId xmlns:a16="http://schemas.microsoft.com/office/drawing/2014/main" id="{00F4544B-55FC-7F03-0228-0F83E6EAFA68}"/>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428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5F74-0084-9AAE-A34C-F9634DCDDF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20B4BE-C8D5-6140-CAB4-3A5CD9A89045}"/>
              </a:ext>
              <a:ext uri="{C183D7F6-B498-43B3-948B-1728B52AA6E4}">
                <adec:decorative xmlns:adec="http://schemas.microsoft.com/office/drawing/2017/decorative" val="1"/>
              </a:ext>
            </a:extLst>
          </p:cNvPr>
          <p:cNvSpPr/>
          <p:nvPr/>
        </p:nvSpPr>
        <p:spPr>
          <a:xfrm>
            <a:off x="0" y="989564"/>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C88994-195B-7D57-B0FD-D4126912770C}"/>
              </a:ext>
            </a:extLst>
          </p:cNvPr>
          <p:cNvSpPr>
            <a:spLocks noGrp="1"/>
          </p:cNvSpPr>
          <p:nvPr>
            <p:ph type="title"/>
          </p:nvPr>
        </p:nvSpPr>
        <p:spPr>
          <a:xfrm>
            <a:off x="838200" y="31831"/>
            <a:ext cx="10515600" cy="1003454"/>
          </a:xfrm>
        </p:spPr>
        <p:txBody>
          <a:bodyPr>
            <a:normAutofit/>
          </a:bodyPr>
          <a:lstStyle/>
          <a:p>
            <a:r>
              <a:rPr lang="en-US" dirty="0">
                <a:latin typeface="Franklin Gothic Book" panose="020B0503020102020204" pitchFamily="34" charset="0"/>
              </a:rPr>
              <a:t>Responsibilities For Compliance</a:t>
            </a:r>
          </a:p>
        </p:txBody>
      </p:sp>
      <p:sp>
        <p:nvSpPr>
          <p:cNvPr id="5" name="Footer Placeholder 4">
            <a:extLst>
              <a:ext uri="{FF2B5EF4-FFF2-40B4-BE49-F238E27FC236}">
                <a16:creationId xmlns:a16="http://schemas.microsoft.com/office/drawing/2014/main" id="{7998FD96-F925-0A4B-57C0-16E7639E6985}"/>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75545066-46B2-B36F-904C-14DCD015B102}"/>
              </a:ext>
            </a:extLst>
          </p:cNvPr>
          <p:cNvSpPr>
            <a:spLocks noGrp="1"/>
          </p:cNvSpPr>
          <p:nvPr>
            <p:ph type="sldNum" sz="quarter" idx="12"/>
          </p:nvPr>
        </p:nvSpPr>
        <p:spPr/>
        <p:txBody>
          <a:bodyPr/>
          <a:lstStyle/>
          <a:p>
            <a:fld id="{A6AF1B4E-90EC-4A51-B6E5-B702C054ECB0}" type="slidenum">
              <a:rPr lang="en-US" smtClean="0"/>
              <a:t>16</a:t>
            </a:fld>
            <a:endParaRPr lang="en-US" dirty="0"/>
          </a:p>
        </p:txBody>
      </p:sp>
      <p:sp>
        <p:nvSpPr>
          <p:cNvPr id="9" name="TextBox 8">
            <a:extLst>
              <a:ext uri="{FF2B5EF4-FFF2-40B4-BE49-F238E27FC236}">
                <a16:creationId xmlns:a16="http://schemas.microsoft.com/office/drawing/2014/main" id="{D3B2E4DA-15B6-93F1-D922-0F68E75DE513}"/>
              </a:ext>
            </a:extLst>
          </p:cNvPr>
          <p:cNvSpPr txBox="1"/>
          <p:nvPr/>
        </p:nvSpPr>
        <p:spPr>
          <a:xfrm>
            <a:off x="496152" y="5776995"/>
            <a:ext cx="11199696" cy="769441"/>
          </a:xfrm>
          <a:prstGeom prst="rect">
            <a:avLst/>
          </a:prstGeom>
          <a:noFill/>
        </p:spPr>
        <p:txBody>
          <a:bodyPr wrap="square">
            <a:spAutoFit/>
          </a:bodyPr>
          <a:lstStyle/>
          <a:p>
            <a:r>
              <a:rPr lang="en-US" sz="1400" dirty="0">
                <a:latin typeface="Aptos" panose="020B0004020202020204" pitchFamily="34" charset="0"/>
              </a:rPr>
              <a:t>Note: Individual schools and units may have more restrictive policies or internal processes; contact your tub human resources or finance department for more information.</a:t>
            </a:r>
          </a:p>
          <a:p>
            <a:endParaRPr lang="en-US" sz="1600" dirty="0">
              <a:solidFill>
                <a:srgbClr val="FF0000"/>
              </a:solidFill>
              <a:latin typeface="Aptos" panose="020B0004020202020204" pitchFamily="34" charset="0"/>
            </a:endParaRPr>
          </a:p>
        </p:txBody>
      </p:sp>
      <p:graphicFrame>
        <p:nvGraphicFramePr>
          <p:cNvPr id="7" name="Table 6">
            <a:extLst>
              <a:ext uri="{FF2B5EF4-FFF2-40B4-BE49-F238E27FC236}">
                <a16:creationId xmlns:a16="http://schemas.microsoft.com/office/drawing/2014/main" id="{EE6A102B-6BF0-8C9C-A547-8432AA25DCE8}"/>
              </a:ext>
            </a:extLst>
          </p:cNvPr>
          <p:cNvGraphicFramePr>
            <a:graphicFrameLocks noGrp="1"/>
          </p:cNvGraphicFramePr>
          <p:nvPr>
            <p:extLst>
              <p:ext uri="{D42A27DB-BD31-4B8C-83A1-F6EECF244321}">
                <p14:modId xmlns:p14="http://schemas.microsoft.com/office/powerpoint/2010/main" val="3233788450"/>
              </p:ext>
            </p:extLst>
          </p:nvPr>
        </p:nvGraphicFramePr>
        <p:xfrm>
          <a:off x="496152" y="1228932"/>
          <a:ext cx="11199696" cy="4400135"/>
        </p:xfrm>
        <a:graphic>
          <a:graphicData uri="http://schemas.openxmlformats.org/drawingml/2006/table">
            <a:tbl>
              <a:tblPr firstRow="1" bandRow="1">
                <a:tableStyleId>{5C22544A-7EE6-4342-B048-85BDC9FD1C3A}</a:tableStyleId>
              </a:tblPr>
              <a:tblGrid>
                <a:gridCol w="2619375">
                  <a:extLst>
                    <a:ext uri="{9D8B030D-6E8A-4147-A177-3AD203B41FA5}">
                      <a16:colId xmlns:a16="http://schemas.microsoft.com/office/drawing/2014/main" val="3292870543"/>
                    </a:ext>
                  </a:extLst>
                </a:gridCol>
                <a:gridCol w="8580321">
                  <a:extLst>
                    <a:ext uri="{9D8B030D-6E8A-4147-A177-3AD203B41FA5}">
                      <a16:colId xmlns:a16="http://schemas.microsoft.com/office/drawing/2014/main" val="238914297"/>
                    </a:ext>
                  </a:extLst>
                </a:gridCol>
              </a:tblGrid>
              <a:tr h="381051">
                <a:tc>
                  <a:txBody>
                    <a:bodyPr/>
                    <a:lstStyle/>
                    <a:p>
                      <a:r>
                        <a:rPr lang="en-US" dirty="0"/>
                        <a:t>Roles</a:t>
                      </a:r>
                    </a:p>
                  </a:txBody>
                  <a:tcPr/>
                </a:tc>
                <a:tc>
                  <a:txBody>
                    <a:bodyPr/>
                    <a:lstStyle/>
                    <a:p>
                      <a:r>
                        <a:rPr lang="en-US" dirty="0"/>
                        <a:t>Responsibilities</a:t>
                      </a:r>
                    </a:p>
                  </a:txBody>
                  <a:tcPr/>
                </a:tc>
                <a:extLst>
                  <a:ext uri="{0D108BD9-81ED-4DB2-BD59-A6C34878D82A}">
                    <a16:rowId xmlns:a16="http://schemas.microsoft.com/office/drawing/2014/main" val="4029094301"/>
                  </a:ext>
                </a:extLst>
              </a:tr>
              <a:tr h="1562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Local Hiring Department or Unit</a:t>
                      </a:r>
                    </a:p>
                    <a:p>
                      <a:endParaRPr lang="en-US" dirty="0"/>
                    </a:p>
                  </a:txBody>
                  <a:tcPr/>
                </a:tc>
                <a:tc>
                  <a:txBody>
                    <a:bodyPr/>
                    <a:lstStyle/>
                    <a:p>
                      <a:pPr marL="285750" lvl="0" indent="-285750">
                        <a:buFont typeface="Arial" panose="020B0604020202020204" pitchFamily="34" charset="0"/>
                        <a:buChar char="•"/>
                      </a:pPr>
                      <a:r>
                        <a:rPr lang="en-US" sz="1400" dirty="0">
                          <a:latin typeface="Aptos" panose="020B0004020202020204" pitchFamily="34" charset="0"/>
                        </a:rPr>
                        <a:t>Determine if the IC Policy applies and initiate any required procedures, including completion of ICQ or  determine if an exception applies.</a:t>
                      </a:r>
                    </a:p>
                    <a:p>
                      <a:pPr marL="285750" lvl="0" indent="-285750">
                        <a:buFont typeface="Arial" panose="020B0604020202020204" pitchFamily="34" charset="0"/>
                        <a:buChar char="•"/>
                      </a:pPr>
                      <a:r>
                        <a:rPr lang="en-US" sz="1400" dirty="0">
                          <a:latin typeface="Aptos" panose="020B0004020202020204" pitchFamily="34" charset="0"/>
                        </a:rPr>
                        <a:t>Verification individual is legally permitted to perform the services (based on visa type and work location).</a:t>
                      </a:r>
                    </a:p>
                    <a:p>
                      <a:pPr marL="285750" lvl="0" indent="-285750">
                        <a:buFont typeface="Arial" panose="020B0604020202020204" pitchFamily="34" charset="0"/>
                        <a:buChar char="•"/>
                      </a:pPr>
                      <a:r>
                        <a:rPr lang="en-US" sz="1400" dirty="0">
                          <a:latin typeface="Aptos" panose="020B0004020202020204" pitchFamily="34" charset="0"/>
                        </a:rPr>
                        <a:t>If classified as an IC, obtain proper review and approval before contract is signed and before any services are performed.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If classified as an employee, place on appropriate payroll – see </a:t>
                      </a:r>
                      <a:r>
                        <a:rPr lang="en-US" sz="1400" dirty="0">
                          <a:latin typeface="Aptos" panose="020B0004020202020204" pitchFamily="34" charset="0"/>
                          <a:hlinkClick r:id="rId3"/>
                        </a:rPr>
                        <a:t>payment category and hiring method</a:t>
                      </a:r>
                      <a:r>
                        <a:rPr lang="en-US" sz="1400" dirty="0">
                          <a:latin typeface="Aptos" panose="020B0004020202020204" pitchFamily="34" charset="0"/>
                        </a:rPr>
                        <a:t>.</a:t>
                      </a:r>
                    </a:p>
                  </a:txBody>
                  <a:tcPr/>
                </a:tc>
                <a:extLst>
                  <a:ext uri="{0D108BD9-81ED-4DB2-BD59-A6C34878D82A}">
                    <a16:rowId xmlns:a16="http://schemas.microsoft.com/office/drawing/2014/main" val="719582069"/>
                  </a:ext>
                </a:extLst>
              </a:tr>
              <a:tr h="148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Local HR Office</a:t>
                      </a:r>
                    </a:p>
                    <a:p>
                      <a:endParaRPr lang="en-US" dirty="0"/>
                    </a:p>
                  </a:txBody>
                  <a:tcPr/>
                </a:tc>
                <a:tc>
                  <a:txBody>
                    <a:bodyPr/>
                    <a:lstStyle/>
                    <a:p>
                      <a:pPr marL="285750" lvl="0" indent="-285750">
                        <a:buFont typeface="Arial" panose="020B0604020202020204" pitchFamily="34" charset="0"/>
                        <a:buChar char="•"/>
                      </a:pPr>
                      <a:r>
                        <a:rPr lang="en-US" sz="1400" dirty="0">
                          <a:latin typeface="Aptos" panose="020B0004020202020204" pitchFamily="34" charset="0"/>
                        </a:rPr>
                        <a:t>Review proposed IC engagements per the completed ICQ  using the three-part test to determine if the worker is classified as an IC or employee.</a:t>
                      </a:r>
                    </a:p>
                    <a:p>
                      <a:pPr marL="742950" lvl="1" indent="-285750">
                        <a:buFont typeface="Courier New" panose="02070309020205020404" pitchFamily="49" charset="0"/>
                        <a:buChar char="o"/>
                      </a:pPr>
                      <a:r>
                        <a:rPr lang="en-US" sz="1400" dirty="0">
                          <a:latin typeface="Aptos" panose="020B0004020202020204" pitchFamily="34" charset="0"/>
                        </a:rPr>
                        <a:t>Local HR Offices should work with Global Support Services around services performed outside the U.S.</a:t>
                      </a:r>
                    </a:p>
                    <a:p>
                      <a:pPr marL="285750" lvl="0" indent="-285750">
                        <a:buFont typeface="Arial" panose="020B0604020202020204" pitchFamily="34" charset="0"/>
                        <a:buChar char="•"/>
                      </a:pPr>
                      <a:r>
                        <a:rPr lang="en-US" sz="1400" dirty="0">
                          <a:latin typeface="Aptos" panose="020B0004020202020204" pitchFamily="34" charset="0"/>
                        </a:rPr>
                        <a:t>If classified as an employee, suggest appropriate </a:t>
                      </a:r>
                      <a:r>
                        <a:rPr lang="en-US" sz="1400" dirty="0">
                          <a:latin typeface="Aptos" panose="020B0004020202020204" pitchFamily="34" charset="0"/>
                          <a:hlinkClick r:id="rId3"/>
                        </a:rPr>
                        <a:t>payment category and hiring method</a:t>
                      </a:r>
                      <a:r>
                        <a:rPr lang="en-US" sz="1400" dirty="0">
                          <a:latin typeface="Aptos" panose="020B0004020202020204" pitchFamily="34" charset="0"/>
                        </a:rPr>
                        <a:t>.</a:t>
                      </a:r>
                    </a:p>
                    <a:p>
                      <a:pPr marL="285750" lvl="0" indent="-285750">
                        <a:buFont typeface="Arial" panose="020B0604020202020204" pitchFamily="34" charset="0"/>
                        <a:buChar char="•"/>
                      </a:pPr>
                      <a:r>
                        <a:rPr lang="en-US" sz="1400" dirty="0">
                          <a:latin typeface="Aptos" panose="020B0004020202020204" pitchFamily="34" charset="0"/>
                        </a:rPr>
                        <a:t>Ensure that departments are familiar with, and receive training regarding, IC policy requirements.</a:t>
                      </a:r>
                    </a:p>
                  </a:txBody>
                  <a:tcPr/>
                </a:tc>
                <a:extLst>
                  <a:ext uri="{0D108BD9-81ED-4DB2-BD59-A6C34878D82A}">
                    <a16:rowId xmlns:a16="http://schemas.microsoft.com/office/drawing/2014/main" val="1537872481"/>
                  </a:ext>
                </a:extLst>
              </a:tr>
              <a:tr h="97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ptos" panose="020B0004020202020204" pitchFamily="34" charset="0"/>
                        </a:rPr>
                        <a:t>Local Department or Unit’s Accounts Payable Approver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Ensure that required documentation that supports IC classification is completed before a supplier is created in AP system or payment issued (approved ICQ or documentation of exception, signed contract, and an invoice).</a:t>
                      </a:r>
                    </a:p>
                  </a:txBody>
                  <a:tcPr/>
                </a:tc>
                <a:extLst>
                  <a:ext uri="{0D108BD9-81ED-4DB2-BD59-A6C34878D82A}">
                    <a16:rowId xmlns:a16="http://schemas.microsoft.com/office/drawing/2014/main" val="2936314314"/>
                  </a:ext>
                </a:extLst>
              </a:tr>
            </a:tbl>
          </a:graphicData>
        </a:graphic>
      </p:graphicFrame>
      <p:pic>
        <p:nvPicPr>
          <p:cNvPr id="8" name="Picture 7">
            <a:extLst>
              <a:ext uri="{FF2B5EF4-FFF2-40B4-BE49-F238E27FC236}">
                <a16:creationId xmlns:a16="http://schemas.microsoft.com/office/drawing/2014/main" id="{1DC11D69-ED70-499F-7D3B-867191E75B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50000" r="26407"/>
          <a:stretch>
            <a:fillRect/>
          </a:stretch>
        </p:blipFill>
        <p:spPr>
          <a:xfrm>
            <a:off x="185425" y="5868436"/>
            <a:ext cx="310727" cy="365760"/>
          </a:xfrm>
          <a:prstGeom prst="rect">
            <a:avLst/>
          </a:prstGeom>
        </p:spPr>
      </p:pic>
    </p:spTree>
    <p:extLst>
      <p:ext uri="{BB962C8B-B14F-4D97-AF65-F5344CB8AC3E}">
        <p14:creationId xmlns:p14="http://schemas.microsoft.com/office/powerpoint/2010/main" val="78499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93063-16EC-E8D7-CAA2-74F746FC6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20953-B3B1-8E50-744A-8350D26FBE18}"/>
              </a:ext>
            </a:extLst>
          </p:cNvPr>
          <p:cNvSpPr>
            <a:spLocks noGrp="1"/>
          </p:cNvSpPr>
          <p:nvPr>
            <p:ph type="title"/>
          </p:nvPr>
        </p:nvSpPr>
        <p:spPr>
          <a:xfrm>
            <a:off x="831850" y="642938"/>
            <a:ext cx="10515600" cy="2852737"/>
          </a:xfrm>
        </p:spPr>
        <p:txBody>
          <a:bodyPr/>
          <a:lstStyle/>
          <a:p>
            <a:r>
              <a:rPr lang="en-US" dirty="0">
                <a:latin typeface="Aptos"/>
              </a:rPr>
              <a:t>Legal Test Requirements</a:t>
            </a:r>
          </a:p>
        </p:txBody>
      </p:sp>
      <p:sp>
        <p:nvSpPr>
          <p:cNvPr id="3" name="Text Placeholder 2">
            <a:extLst>
              <a:ext uri="{FF2B5EF4-FFF2-40B4-BE49-F238E27FC236}">
                <a16:creationId xmlns:a16="http://schemas.microsoft.com/office/drawing/2014/main" id="{C9E14113-F697-1411-B60A-2AEE056A4A87}"/>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7CB39F8B-034F-7CEA-436A-417AD4A263F3}"/>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576AB811-5D5D-07B6-06FB-2C969CB86589}"/>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7F2518CD-EB3D-237A-DE14-A4C00C262646}"/>
              </a:ext>
            </a:extLst>
          </p:cNvPr>
          <p:cNvSpPr>
            <a:spLocks noGrp="1"/>
          </p:cNvSpPr>
          <p:nvPr>
            <p:ph type="sldNum" sz="quarter" idx="12"/>
          </p:nvPr>
        </p:nvSpPr>
        <p:spPr/>
        <p:txBody>
          <a:bodyPr/>
          <a:lstStyle/>
          <a:p>
            <a:fld id="{A6AF1B4E-90EC-4A51-B6E5-B702C054ECB0}" type="slidenum">
              <a:rPr lang="en-US" smtClean="0"/>
              <a:t>17</a:t>
            </a:fld>
            <a:endParaRPr lang="en-US" dirty="0"/>
          </a:p>
        </p:txBody>
      </p:sp>
      <p:sp>
        <p:nvSpPr>
          <p:cNvPr id="7" name="Rectangle 6">
            <a:extLst>
              <a:ext uri="{FF2B5EF4-FFF2-40B4-BE49-F238E27FC236}">
                <a16:creationId xmlns:a16="http://schemas.microsoft.com/office/drawing/2014/main" id="{1D4ED120-B743-AF59-1453-22125D8B388C}"/>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589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0B6B-9DC7-A57B-F68D-6802B0B3A9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08701D-7C44-5B3B-EA1C-73BB00E8D097}"/>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BDEBD2-3F0B-89EA-9B80-A6FECDAB82E3}"/>
              </a:ext>
            </a:extLst>
          </p:cNvPr>
          <p:cNvSpPr>
            <a:spLocks noGrp="1"/>
          </p:cNvSpPr>
          <p:nvPr>
            <p:ph type="title"/>
          </p:nvPr>
        </p:nvSpPr>
        <p:spPr>
          <a:xfrm>
            <a:off x="838200" y="316271"/>
            <a:ext cx="10515600" cy="1325563"/>
          </a:xfrm>
        </p:spPr>
        <p:txBody>
          <a:bodyPr>
            <a:normAutofit/>
          </a:bodyPr>
          <a:lstStyle/>
          <a:p>
            <a:r>
              <a:rPr lang="en-US" dirty="0">
                <a:latin typeface="Franklin Gothic Book" panose="020B0503020102020204" pitchFamily="34" charset="0"/>
              </a:rPr>
              <a:t>Three-Part Legal Test</a:t>
            </a:r>
          </a:p>
        </p:txBody>
      </p:sp>
      <p:sp>
        <p:nvSpPr>
          <p:cNvPr id="5" name="Footer Placeholder 4">
            <a:extLst>
              <a:ext uri="{FF2B5EF4-FFF2-40B4-BE49-F238E27FC236}">
                <a16:creationId xmlns:a16="http://schemas.microsoft.com/office/drawing/2014/main" id="{5A5D4887-C106-C06A-B310-7149F1B1C272}"/>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CE97DF15-F829-ECA1-C177-EFE2E92838DB}"/>
              </a:ext>
            </a:extLst>
          </p:cNvPr>
          <p:cNvSpPr>
            <a:spLocks noGrp="1"/>
          </p:cNvSpPr>
          <p:nvPr>
            <p:ph type="sldNum" sz="quarter" idx="12"/>
          </p:nvPr>
        </p:nvSpPr>
        <p:spPr/>
        <p:txBody>
          <a:bodyPr/>
          <a:lstStyle/>
          <a:p>
            <a:fld id="{A6AF1B4E-90EC-4A51-B6E5-B702C054ECB0}" type="slidenum">
              <a:rPr lang="en-US" smtClean="0"/>
              <a:t>18</a:t>
            </a:fld>
            <a:endParaRPr lang="en-US" dirty="0"/>
          </a:p>
        </p:txBody>
      </p:sp>
      <p:sp>
        <p:nvSpPr>
          <p:cNvPr id="9" name="TextBox 8">
            <a:extLst>
              <a:ext uri="{FF2B5EF4-FFF2-40B4-BE49-F238E27FC236}">
                <a16:creationId xmlns:a16="http://schemas.microsoft.com/office/drawing/2014/main" id="{7D3B2A64-7F91-3434-9075-F0C8DF56CA79}"/>
              </a:ext>
            </a:extLst>
          </p:cNvPr>
          <p:cNvSpPr txBox="1"/>
          <p:nvPr/>
        </p:nvSpPr>
        <p:spPr>
          <a:xfrm>
            <a:off x="609600" y="1641834"/>
            <a:ext cx="11153775" cy="4093428"/>
          </a:xfrm>
          <a:prstGeom prst="rect">
            <a:avLst/>
          </a:prstGeom>
          <a:noFill/>
        </p:spPr>
        <p:txBody>
          <a:bodyPr wrap="square">
            <a:spAutoFit/>
          </a:bodyPr>
          <a:lstStyle/>
          <a:p>
            <a:pPr marL="0" lvl="2">
              <a:spcAft>
                <a:spcPts val="1200"/>
              </a:spcAft>
            </a:pPr>
            <a:r>
              <a:rPr lang="en-US" dirty="0">
                <a:latin typeface="Aptos" panose="020B0004020202020204" pitchFamily="34" charset="0"/>
              </a:rPr>
              <a:t>Under Massachusetts law (Mass. Gen. Laws Ch. 149, sec. 148B), every individual receiving payment for services to the University is </a:t>
            </a:r>
            <a:r>
              <a:rPr lang="en-US" b="1" dirty="0">
                <a:latin typeface="Aptos" panose="020B0004020202020204" pitchFamily="34" charset="0"/>
              </a:rPr>
              <a:t>considered to be an employee </a:t>
            </a:r>
            <a:r>
              <a:rPr lang="en-US" dirty="0">
                <a:latin typeface="Aptos" panose="020B0004020202020204" pitchFamily="34" charset="0"/>
              </a:rPr>
              <a:t>of the University unless all of the factors in the 3-part Massachusetts legal IC test are satisfied. The ICQ incorporates the 3-part test. </a:t>
            </a:r>
          </a:p>
          <a:p>
            <a:pPr marL="0" lvl="2"/>
            <a:r>
              <a:rPr lang="en-US" sz="1600" dirty="0">
                <a:latin typeface="Aptos" panose="020B0004020202020204" pitchFamily="34" charset="0"/>
              </a:rPr>
              <a:t>Note: Massachusetts IC test is among most restrictive – more restrictive than IRS test.</a:t>
            </a:r>
          </a:p>
          <a:p>
            <a:pPr marL="0" lvl="2"/>
            <a:endParaRPr lang="en-US" sz="1900" b="1" dirty="0">
              <a:latin typeface="Aptos" panose="020B0004020202020204" pitchFamily="34" charset="0"/>
            </a:endParaRPr>
          </a:p>
          <a:p>
            <a:pPr marL="0" lvl="2">
              <a:spcAft>
                <a:spcPts val="600"/>
              </a:spcAft>
            </a:pPr>
            <a:r>
              <a:rPr lang="en-US" dirty="0">
                <a:latin typeface="Aptos" panose="020B0004020202020204" pitchFamily="34" charset="0"/>
              </a:rPr>
              <a:t>The Massachusetts IC 3-part test (</a:t>
            </a:r>
            <a:r>
              <a:rPr lang="en-US" b="1" dirty="0">
                <a:latin typeface="Aptos" panose="020B0004020202020204" pitchFamily="34" charset="0"/>
              </a:rPr>
              <a:t>all 3 prongs must be met</a:t>
            </a:r>
            <a:r>
              <a:rPr lang="en-US" dirty="0">
                <a:latin typeface="Aptos" panose="020B0004020202020204" pitchFamily="34" charset="0"/>
              </a:rPr>
              <a:t>).</a:t>
            </a:r>
          </a:p>
          <a:p>
            <a:pPr marL="914400" lvl="4" indent="-914400">
              <a:spcAft>
                <a:spcPts val="600"/>
              </a:spcAft>
            </a:pPr>
            <a:r>
              <a:rPr lang="en-US" dirty="0">
                <a:latin typeface="Aptos" panose="020B0004020202020204" pitchFamily="34" charset="0"/>
              </a:rPr>
              <a:t>Part 1:	</a:t>
            </a:r>
            <a:r>
              <a:rPr lang="en-US" sz="1600" dirty="0">
                <a:latin typeface="Aptos" panose="020B0004020202020204" pitchFamily="34" charset="0"/>
              </a:rPr>
              <a:t>The worker must be free from Harvard’s control and direction in connection with the performance of the service, both under a contract for the performance of the service and in fact.</a:t>
            </a:r>
          </a:p>
          <a:p>
            <a:pPr marL="914400" lvl="4" indent="-914400">
              <a:spcAft>
                <a:spcPts val="600"/>
              </a:spcAft>
            </a:pPr>
            <a:r>
              <a:rPr lang="en-US" dirty="0">
                <a:latin typeface="Aptos" panose="020B0004020202020204" pitchFamily="34" charset="0"/>
              </a:rPr>
              <a:t>Part 2:	</a:t>
            </a:r>
            <a:r>
              <a:rPr lang="en-US" sz="1600" dirty="0">
                <a:latin typeface="Aptos" panose="020B0004020202020204" pitchFamily="34" charset="0"/>
              </a:rPr>
              <a:t>The service performed by the worker must be outside the usual course of Harvard’s business,  and not a regular and continuous part of business operations.</a:t>
            </a:r>
          </a:p>
          <a:p>
            <a:pPr marL="914400" lvl="4" indent="-914400">
              <a:spcAft>
                <a:spcPts val="600"/>
              </a:spcAft>
            </a:pPr>
            <a:r>
              <a:rPr lang="en-US" dirty="0">
                <a:latin typeface="Aptos" panose="020B0004020202020204" pitchFamily="34" charset="0"/>
              </a:rPr>
              <a:t>Part 3:	</a:t>
            </a:r>
            <a:r>
              <a:rPr lang="en-US" sz="1600" dirty="0">
                <a:latin typeface="Aptos" panose="020B0004020202020204" pitchFamily="34" charset="0"/>
              </a:rPr>
              <a:t>The worker must be customarily engaged in an independently established trade, occupation, profession, or business of the same type as the service being performed for Harvard.</a:t>
            </a:r>
          </a:p>
          <a:p>
            <a:pPr marL="2743200" lvl="8"/>
            <a:endParaRPr lang="en-US" sz="1900" dirty="0">
              <a:latin typeface="Aptos" panose="020B0004020202020204" pitchFamily="34" charset="0"/>
            </a:endParaRPr>
          </a:p>
        </p:txBody>
      </p:sp>
    </p:spTree>
    <p:extLst>
      <p:ext uri="{BB962C8B-B14F-4D97-AF65-F5344CB8AC3E}">
        <p14:creationId xmlns:p14="http://schemas.microsoft.com/office/powerpoint/2010/main" val="427902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9E085-53E5-3F31-CC1F-CB3B9FDD5C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225576-29AF-3C0A-E5B2-4491767153FB}"/>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15888B-C1C6-BA2B-9291-0941B0A339FB}"/>
              </a:ext>
            </a:extLst>
          </p:cNvPr>
          <p:cNvSpPr>
            <a:spLocks noGrp="1"/>
          </p:cNvSpPr>
          <p:nvPr>
            <p:ph type="title"/>
          </p:nvPr>
        </p:nvSpPr>
        <p:spPr>
          <a:xfrm>
            <a:off x="838200" y="316271"/>
            <a:ext cx="10515600" cy="1325563"/>
          </a:xfrm>
        </p:spPr>
        <p:txBody>
          <a:bodyPr>
            <a:normAutofit/>
          </a:bodyPr>
          <a:lstStyle/>
          <a:p>
            <a:r>
              <a:rPr lang="en-US" sz="3500" dirty="0">
                <a:latin typeface="Franklin Gothic Book" panose="020B0503020102020204" pitchFamily="34" charset="0"/>
              </a:rPr>
              <a:t>Part 1: Free from Harvard’s Control and Direction</a:t>
            </a:r>
          </a:p>
        </p:txBody>
      </p:sp>
      <p:sp>
        <p:nvSpPr>
          <p:cNvPr id="5" name="Footer Placeholder 4">
            <a:extLst>
              <a:ext uri="{FF2B5EF4-FFF2-40B4-BE49-F238E27FC236}">
                <a16:creationId xmlns:a16="http://schemas.microsoft.com/office/drawing/2014/main" id="{451BC386-8964-CD69-4681-1A2538FBDFE5}"/>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E077A285-FDFB-1BC3-95C7-2FD3A061CE8A}"/>
              </a:ext>
            </a:extLst>
          </p:cNvPr>
          <p:cNvSpPr>
            <a:spLocks noGrp="1"/>
          </p:cNvSpPr>
          <p:nvPr>
            <p:ph type="sldNum" sz="quarter" idx="12"/>
          </p:nvPr>
        </p:nvSpPr>
        <p:spPr/>
        <p:txBody>
          <a:bodyPr/>
          <a:lstStyle/>
          <a:p>
            <a:fld id="{A6AF1B4E-90EC-4A51-B6E5-B702C054ECB0}" type="slidenum">
              <a:rPr lang="en-US" smtClean="0"/>
              <a:t>19</a:t>
            </a:fld>
            <a:endParaRPr lang="en-US" dirty="0"/>
          </a:p>
        </p:txBody>
      </p:sp>
      <p:sp>
        <p:nvSpPr>
          <p:cNvPr id="7" name="TextBox 6">
            <a:extLst>
              <a:ext uri="{FF2B5EF4-FFF2-40B4-BE49-F238E27FC236}">
                <a16:creationId xmlns:a16="http://schemas.microsoft.com/office/drawing/2014/main" id="{CE39D63A-CD1F-52F5-F321-A3E6909FD46F}"/>
              </a:ext>
            </a:extLst>
          </p:cNvPr>
          <p:cNvSpPr txBox="1"/>
          <p:nvPr/>
        </p:nvSpPr>
        <p:spPr>
          <a:xfrm>
            <a:off x="838200" y="1641834"/>
            <a:ext cx="10258425" cy="3847207"/>
          </a:xfrm>
          <a:prstGeom prst="rect">
            <a:avLst/>
          </a:prstGeom>
          <a:noFill/>
        </p:spPr>
        <p:txBody>
          <a:bodyPr wrap="square">
            <a:spAutoFit/>
          </a:bodyPr>
          <a:lstStyle/>
          <a:p>
            <a:pPr marL="0" indent="0" algn="l">
              <a:spcBef>
                <a:spcPts val="0"/>
              </a:spcBef>
              <a:buNone/>
            </a:pPr>
            <a:r>
              <a:rPr lang="en-US" dirty="0">
                <a:latin typeface="Aptos" panose="020B0004020202020204" pitchFamily="34" charset="0"/>
              </a:rPr>
              <a:t>The worker must be free from Harvard’s control and direction in connection with the performance of the service, both under a contract for the performance of the service and in fact.</a:t>
            </a:r>
          </a:p>
          <a:p>
            <a:pPr marL="342900" indent="-342900">
              <a:buFont typeface="Arial" panose="020B0604020202020204" pitchFamily="34" charset="0"/>
              <a:buChar char="•"/>
            </a:pPr>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Duties are carried out with minimal instruction/supervision or training from Harvard – IC has independent control and direction over the work.</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Individual performs functions using an approach of their own choosing </a:t>
            </a:r>
          </a:p>
          <a:p>
            <a:pPr marL="800100" lvl="1" indent="-342900">
              <a:buFont typeface="Courier New" panose="02070309020205020404" pitchFamily="49" charset="0"/>
              <a:buChar char="o"/>
            </a:pPr>
            <a:r>
              <a:rPr lang="en-US" sz="1400" dirty="0">
                <a:latin typeface="Aptos" panose="020B0004020202020204" pitchFamily="34" charset="0"/>
              </a:rPr>
              <a:t>Individual sets their own hours.</a:t>
            </a:r>
          </a:p>
          <a:p>
            <a:pPr marL="800100" lvl="1" indent="-342900">
              <a:buFont typeface="Courier New" panose="02070309020205020404" pitchFamily="49" charset="0"/>
              <a:buChar char="o"/>
            </a:pPr>
            <a:r>
              <a:rPr lang="en-US" sz="1400" dirty="0">
                <a:latin typeface="Aptos" panose="020B0004020202020204" pitchFamily="34" charset="0"/>
              </a:rPr>
              <a:t>Determines the appropriate tools and methods to use.</a:t>
            </a:r>
          </a:p>
          <a:p>
            <a:pPr marL="800100" lvl="1" indent="-342900">
              <a:buFont typeface="Courier New" panose="02070309020205020404" pitchFamily="49" charset="0"/>
              <a:buChar char="o"/>
            </a:pPr>
            <a:r>
              <a:rPr lang="en-US" sz="1400" dirty="0">
                <a:latin typeface="Aptos" panose="020B0004020202020204" pitchFamily="34" charset="0"/>
              </a:rPr>
              <a:t>Uses their own materials and supplies.</a:t>
            </a:r>
          </a:p>
          <a:p>
            <a:pPr marL="800100" lvl="1" indent="-342900">
              <a:buFont typeface="Courier New" panose="02070309020205020404" pitchFamily="49" charset="0"/>
              <a:buChar char="o"/>
            </a:pPr>
            <a:r>
              <a:rPr lang="en-US" sz="1400" dirty="0">
                <a:latin typeface="Aptos" panose="020B0004020202020204" pitchFamily="34" charset="0"/>
              </a:rPr>
              <a:t>Determines when and where to work (within general parameters).</a:t>
            </a:r>
          </a:p>
          <a:p>
            <a:pPr lvl="1"/>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Individual determines how much work is needed to perform the project for which they have been retained.</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Some indicia - Individual is being paid a flat fee by the job or project rather than an hourly rate.</a:t>
            </a:r>
          </a:p>
        </p:txBody>
      </p:sp>
    </p:spTree>
    <p:extLst>
      <p:ext uri="{BB962C8B-B14F-4D97-AF65-F5344CB8AC3E}">
        <p14:creationId xmlns:p14="http://schemas.microsoft.com/office/powerpoint/2010/main" val="168311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1415-C462-3662-013D-20F141A1BCC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1A5890-C24D-1F71-5D5A-33A3987794EE}"/>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FD3EBF-036E-1DC9-57A0-A7A23DAAB899}"/>
              </a:ext>
            </a:extLst>
          </p:cNvPr>
          <p:cNvSpPr>
            <a:spLocks noGrp="1"/>
          </p:cNvSpPr>
          <p:nvPr>
            <p:ph type="title"/>
          </p:nvPr>
        </p:nvSpPr>
        <p:spPr>
          <a:xfrm>
            <a:off x="640080" y="216972"/>
            <a:ext cx="10515600" cy="1325563"/>
          </a:xfrm>
        </p:spPr>
        <p:txBody>
          <a:bodyPr/>
          <a:lstStyle/>
          <a:p>
            <a:r>
              <a:rPr lang="en-US" dirty="0">
                <a:solidFill>
                  <a:schemeClr val="bg1"/>
                </a:solidFill>
                <a:latin typeface="Franklin Gothic Book" panose="020B0503020102020204" pitchFamily="34" charset="0"/>
              </a:rPr>
              <a:t>Logistics</a:t>
            </a:r>
          </a:p>
        </p:txBody>
      </p:sp>
      <p:sp>
        <p:nvSpPr>
          <p:cNvPr id="4" name="TextBox 3">
            <a:extLst>
              <a:ext uri="{FF2B5EF4-FFF2-40B4-BE49-F238E27FC236}">
                <a16:creationId xmlns:a16="http://schemas.microsoft.com/office/drawing/2014/main" id="{1D354BF2-D17D-3AA3-EA64-DC919E7E48F1}"/>
              </a:ext>
            </a:extLst>
          </p:cNvPr>
          <p:cNvSpPr txBox="1"/>
          <p:nvPr/>
        </p:nvSpPr>
        <p:spPr>
          <a:xfrm>
            <a:off x="640079" y="2235200"/>
            <a:ext cx="9404873"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Aptos"/>
              </a:rPr>
              <a:t>Assistance: Sophie Chiasson</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a:rPr>
              <a:t>Ask questions: use the Q&amp;A button</a:t>
            </a:r>
          </a:p>
          <a:p>
            <a:pPr marL="285750" indent="-285750">
              <a:buFont typeface="Arial" panose="020B0604020202020204" pitchFamily="34" charset="0"/>
              <a:buChar char="•"/>
            </a:pPr>
            <a:endParaRPr lang="en-US" dirty="0">
              <a:latin typeface="Aptos" panose="020B0004020202020204" pitchFamily="34" charset="0"/>
              <a:ea typeface="Calibri"/>
              <a:cs typeface="Calibri"/>
            </a:endParaRPr>
          </a:p>
          <a:p>
            <a:pPr marL="285750" indent="-285750">
              <a:buFont typeface="Arial" panose="020B0604020202020204" pitchFamily="34" charset="0"/>
              <a:buChar char="•"/>
            </a:pPr>
            <a:r>
              <a:rPr lang="en-US" dirty="0">
                <a:latin typeface="Aptos"/>
                <a:ea typeface="Calibri"/>
                <a:cs typeface="Calibri"/>
              </a:rPr>
              <a:t>Slide deck will be available on the </a:t>
            </a:r>
            <a:r>
              <a:rPr lang="en-US" dirty="0">
                <a:latin typeface="Aptos"/>
                <a:ea typeface="Calibri"/>
                <a:cs typeface="Calibri"/>
                <a:hlinkClick r:id="rId3"/>
              </a:rPr>
              <a:t>Independent Contractor Policy Page</a:t>
            </a:r>
            <a:endParaRPr lang="en-US" dirty="0">
              <a:latin typeface="Aptos"/>
              <a:ea typeface="Calibri"/>
              <a:cs typeface="Calibri"/>
            </a:endParaRPr>
          </a:p>
          <a:p>
            <a:endParaRPr lang="en-US" dirty="0">
              <a:latin typeface="Aptos" panose="020B0004020202020204" pitchFamily="34" charset="0"/>
              <a:ea typeface="Calibri"/>
              <a:cs typeface="Calibri"/>
            </a:endParaRPr>
          </a:p>
          <a:p>
            <a:pPr marL="285750" indent="-285750">
              <a:buFont typeface="Arial" panose="020B0604020202020204" pitchFamily="34" charset="0"/>
              <a:buChar char="•"/>
            </a:pPr>
            <a:r>
              <a:rPr lang="en-US" dirty="0">
                <a:latin typeface="Aptos"/>
                <a:ea typeface="Calibri"/>
                <a:cs typeface="Calibri"/>
              </a:rPr>
              <a:t>Attendance: logged into Zoom?/change your name</a:t>
            </a:r>
            <a:endParaRPr lang="en-US" dirty="0">
              <a:latin typeface="Aptos" panose="020B0004020202020204" pitchFamily="34" charset="0"/>
              <a:ea typeface="Calibri"/>
              <a:cs typeface="Calibri"/>
            </a:endParaRPr>
          </a:p>
          <a:p>
            <a:endParaRPr lang="en-US" dirty="0">
              <a:ea typeface="Calibri"/>
              <a:cs typeface="Calibri"/>
            </a:endParaRPr>
          </a:p>
          <a:p>
            <a:endParaRPr lang="en-US" dirty="0">
              <a:ea typeface="Calibri"/>
              <a:cs typeface="Calibri"/>
            </a:endParaRPr>
          </a:p>
        </p:txBody>
      </p:sp>
      <p:sp>
        <p:nvSpPr>
          <p:cNvPr id="6" name="Footer Placeholder 5">
            <a:extLst>
              <a:ext uri="{FF2B5EF4-FFF2-40B4-BE49-F238E27FC236}">
                <a16:creationId xmlns:a16="http://schemas.microsoft.com/office/drawing/2014/main" id="{8CBF97DD-A21C-0EA6-94E4-BCE9B57E1389}"/>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784283E2-2C20-2835-BC8B-A2A28967E689}"/>
              </a:ext>
            </a:extLst>
          </p:cNvPr>
          <p:cNvSpPr>
            <a:spLocks noGrp="1"/>
          </p:cNvSpPr>
          <p:nvPr>
            <p:ph type="sldNum" sz="quarter" idx="12"/>
          </p:nvPr>
        </p:nvSpPr>
        <p:spPr/>
        <p:txBody>
          <a:bodyPr/>
          <a:lstStyle/>
          <a:p>
            <a:fld id="{A6AF1B4E-90EC-4A51-B6E5-B702C054ECB0}" type="slidenum">
              <a:rPr lang="en-US" smtClean="0"/>
              <a:t>2</a:t>
            </a:fld>
            <a:endParaRPr lang="en-US" dirty="0"/>
          </a:p>
        </p:txBody>
      </p:sp>
    </p:spTree>
    <p:extLst>
      <p:ext uri="{BB962C8B-B14F-4D97-AF65-F5344CB8AC3E}">
        <p14:creationId xmlns:p14="http://schemas.microsoft.com/office/powerpoint/2010/main" val="2260013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240B-A945-1429-F030-65F05A77F8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4035D7-04A5-4BE6-2008-F9E36957F3FB}"/>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E36B7C-6789-F317-D85C-6DA5118D3E1A}"/>
              </a:ext>
            </a:extLst>
          </p:cNvPr>
          <p:cNvSpPr>
            <a:spLocks noGrp="1"/>
          </p:cNvSpPr>
          <p:nvPr>
            <p:ph type="title"/>
          </p:nvPr>
        </p:nvSpPr>
        <p:spPr>
          <a:xfrm>
            <a:off x="838200" y="316271"/>
            <a:ext cx="10515600" cy="1325563"/>
          </a:xfrm>
        </p:spPr>
        <p:txBody>
          <a:bodyPr>
            <a:normAutofit/>
          </a:bodyPr>
          <a:lstStyle/>
          <a:p>
            <a:r>
              <a:rPr lang="en-US" dirty="0">
                <a:latin typeface="Franklin Gothic Book" panose="020B0503020102020204" pitchFamily="34" charset="0"/>
              </a:rPr>
              <a:t>Part 2: Outside of Usual Course of Business</a:t>
            </a:r>
          </a:p>
        </p:txBody>
      </p:sp>
      <p:sp>
        <p:nvSpPr>
          <p:cNvPr id="5" name="Footer Placeholder 4">
            <a:extLst>
              <a:ext uri="{FF2B5EF4-FFF2-40B4-BE49-F238E27FC236}">
                <a16:creationId xmlns:a16="http://schemas.microsoft.com/office/drawing/2014/main" id="{3DAEBF90-3D9E-772A-73AD-886419593C82}"/>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8AFCCBF5-08E5-72DA-2D02-E50912D57DD4}"/>
              </a:ext>
            </a:extLst>
          </p:cNvPr>
          <p:cNvSpPr>
            <a:spLocks noGrp="1"/>
          </p:cNvSpPr>
          <p:nvPr>
            <p:ph type="sldNum" sz="quarter" idx="12"/>
          </p:nvPr>
        </p:nvSpPr>
        <p:spPr/>
        <p:txBody>
          <a:bodyPr/>
          <a:lstStyle/>
          <a:p>
            <a:fld id="{A6AF1B4E-90EC-4A51-B6E5-B702C054ECB0}" type="slidenum">
              <a:rPr lang="en-US" smtClean="0"/>
              <a:t>20</a:t>
            </a:fld>
            <a:endParaRPr lang="en-US" dirty="0"/>
          </a:p>
        </p:txBody>
      </p:sp>
      <p:sp>
        <p:nvSpPr>
          <p:cNvPr id="7" name="TextBox 6">
            <a:extLst>
              <a:ext uri="{FF2B5EF4-FFF2-40B4-BE49-F238E27FC236}">
                <a16:creationId xmlns:a16="http://schemas.microsoft.com/office/drawing/2014/main" id="{F49B8708-2F30-EB19-7BE6-BB6A872D6EE5}"/>
              </a:ext>
            </a:extLst>
          </p:cNvPr>
          <p:cNvSpPr txBox="1"/>
          <p:nvPr/>
        </p:nvSpPr>
        <p:spPr>
          <a:xfrm>
            <a:off x="657225" y="1553077"/>
            <a:ext cx="10258425" cy="3816429"/>
          </a:xfrm>
          <a:prstGeom prst="rect">
            <a:avLst/>
          </a:prstGeom>
          <a:noFill/>
        </p:spPr>
        <p:txBody>
          <a:bodyPr wrap="square">
            <a:spAutoFit/>
          </a:bodyPr>
          <a:lstStyle/>
          <a:p>
            <a:r>
              <a:rPr lang="en-US" dirty="0">
                <a:latin typeface="Aptos" panose="020B0004020202020204" pitchFamily="34" charset="0"/>
              </a:rPr>
              <a:t>The service performed by the worker must be outside the usual course of the employer’s business</a:t>
            </a:r>
          </a:p>
          <a:p>
            <a:pPr marL="342900" indent="-342900">
              <a:buFont typeface="Arial" panose="020B0604020202020204" pitchFamily="34" charset="0"/>
              <a:buChar char="•"/>
            </a:pPr>
            <a:endParaRPr lang="en-US" sz="1600" dirty="0">
              <a:latin typeface="Aptos" panose="020B0004020202020204" pitchFamily="34" charset="0"/>
            </a:endParaRPr>
          </a:p>
          <a:p>
            <a:pPr marL="342900" indent="-342900">
              <a:spcAft>
                <a:spcPts val="600"/>
              </a:spcAft>
              <a:buFont typeface="Arial" panose="020B0604020202020204" pitchFamily="34" charset="0"/>
              <a:buChar char="•"/>
            </a:pPr>
            <a:r>
              <a:rPr lang="en-US" sz="1600" dirty="0">
                <a:latin typeface="Aptos" panose="020B0004020202020204" pitchFamily="34" charset="0"/>
              </a:rPr>
              <a:t>The service performed by the individual must be </a:t>
            </a:r>
            <a:r>
              <a:rPr lang="en-US" sz="1600" u="sng" dirty="0">
                <a:latin typeface="Aptos" panose="020B0004020202020204" pitchFamily="34" charset="0"/>
              </a:rPr>
              <a:t>incidental </a:t>
            </a:r>
            <a:r>
              <a:rPr lang="en-US" sz="1600" dirty="0">
                <a:latin typeface="Aptos" panose="020B0004020202020204" pitchFamily="34" charset="0"/>
              </a:rPr>
              <a:t>to the operations of the School, local unit, or department rather than a necessary or integrated component of operations</a:t>
            </a:r>
          </a:p>
          <a:p>
            <a:pPr marL="800100" lvl="1" indent="-342900">
              <a:spcAft>
                <a:spcPts val="600"/>
              </a:spcAft>
              <a:buFont typeface="Courier New" panose="02070309020205020404" pitchFamily="49" charset="0"/>
              <a:buChar char="o"/>
            </a:pPr>
            <a:r>
              <a:rPr lang="en-US" sz="1400" dirty="0">
                <a:latin typeface="Aptos" panose="020B0004020202020204" pitchFamily="34" charset="0"/>
              </a:rPr>
              <a:t>Are the services a necessary or integrated component of operations?</a:t>
            </a:r>
          </a:p>
          <a:p>
            <a:pPr marL="800100" lvl="1" indent="-342900">
              <a:spcAft>
                <a:spcPts val="600"/>
              </a:spcAft>
              <a:buFont typeface="Courier New" panose="02070309020205020404" pitchFamily="49" charset="0"/>
              <a:buChar char="o"/>
            </a:pPr>
            <a:r>
              <a:rPr lang="en-US" sz="1400" dirty="0">
                <a:latin typeface="Aptos" panose="020B0004020202020204" pitchFamily="34" charset="0"/>
              </a:rPr>
              <a:t>Does this unit typically use Harvard employees to perform these services?</a:t>
            </a:r>
          </a:p>
          <a:p>
            <a:pPr marL="800100" lvl="1" indent="-342900">
              <a:spcAft>
                <a:spcPts val="600"/>
              </a:spcAft>
              <a:buFont typeface="Courier New" panose="02070309020205020404" pitchFamily="49" charset="0"/>
              <a:buChar char="o"/>
            </a:pPr>
            <a:r>
              <a:rPr lang="en-US" sz="1400" dirty="0">
                <a:latin typeface="Aptos" panose="020B0004020202020204" pitchFamily="34" charset="0"/>
              </a:rPr>
              <a:t>Will the individual supervise Harvard employees? </a:t>
            </a:r>
          </a:p>
          <a:p>
            <a:pPr lvl="1"/>
            <a:endParaRPr lang="en-US" sz="1600" dirty="0">
              <a:latin typeface="Aptos" panose="020B0004020202020204" pitchFamily="34" charset="0"/>
            </a:endParaRPr>
          </a:p>
          <a:p>
            <a:pPr marL="342900" indent="-342900">
              <a:spcAft>
                <a:spcPts val="600"/>
              </a:spcAft>
              <a:buFont typeface="Arial" panose="020B0604020202020204" pitchFamily="34" charset="0"/>
              <a:buChar char="•"/>
            </a:pPr>
            <a:r>
              <a:rPr lang="en-US" sz="1600" dirty="0">
                <a:latin typeface="Aptos" panose="020B0004020202020204" pitchFamily="34" charset="0"/>
              </a:rPr>
              <a:t>This assessment should consider whether the service is a regular and continuing part of the operations of the School, local unit, or department engaging the worker </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Duration of engagement a significant factor - Longer engagements (e.g. that exceed 6 months) are more likely to fail this prong of the test, because the services performed may be more likely to be part of the regular and continuing operations of the School, local unit, or department.</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Whether the services will be provided over an open-ended period of time, rather than a discrete or defined period.</a:t>
            </a:r>
          </a:p>
        </p:txBody>
      </p:sp>
    </p:spTree>
    <p:extLst>
      <p:ext uri="{BB962C8B-B14F-4D97-AF65-F5344CB8AC3E}">
        <p14:creationId xmlns:p14="http://schemas.microsoft.com/office/powerpoint/2010/main" val="231400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5127-DCDA-B005-64C8-3CD3F30226F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92F364-06E0-287F-0DBD-A0CAF8C58CB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98D32-07A5-1996-0984-0554952EE3BD}"/>
              </a:ext>
            </a:extLst>
          </p:cNvPr>
          <p:cNvSpPr>
            <a:spLocks noGrp="1"/>
          </p:cNvSpPr>
          <p:nvPr>
            <p:ph type="title"/>
          </p:nvPr>
        </p:nvSpPr>
        <p:spPr>
          <a:xfrm>
            <a:off x="838200" y="316271"/>
            <a:ext cx="10515600" cy="1325563"/>
          </a:xfrm>
        </p:spPr>
        <p:txBody>
          <a:bodyPr>
            <a:normAutofit/>
          </a:bodyPr>
          <a:lstStyle/>
          <a:p>
            <a:r>
              <a:rPr lang="en-US" dirty="0">
                <a:latin typeface="Franklin Gothic Book" panose="020B0503020102020204" pitchFamily="34" charset="0"/>
              </a:rPr>
              <a:t>Part 3: Established Trade</a:t>
            </a:r>
          </a:p>
        </p:txBody>
      </p:sp>
      <p:sp>
        <p:nvSpPr>
          <p:cNvPr id="5" name="Footer Placeholder 4">
            <a:extLst>
              <a:ext uri="{FF2B5EF4-FFF2-40B4-BE49-F238E27FC236}">
                <a16:creationId xmlns:a16="http://schemas.microsoft.com/office/drawing/2014/main" id="{81B2D905-028D-44E1-2F76-27709E97941A}"/>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A613A4D8-5F5B-6A0A-6E39-6522F5ACF58A}"/>
              </a:ext>
            </a:extLst>
          </p:cNvPr>
          <p:cNvSpPr>
            <a:spLocks noGrp="1"/>
          </p:cNvSpPr>
          <p:nvPr>
            <p:ph type="sldNum" sz="quarter" idx="12"/>
          </p:nvPr>
        </p:nvSpPr>
        <p:spPr/>
        <p:txBody>
          <a:bodyPr/>
          <a:lstStyle/>
          <a:p>
            <a:fld id="{A6AF1B4E-90EC-4A51-B6E5-B702C054ECB0}" type="slidenum">
              <a:rPr lang="en-US" smtClean="0"/>
              <a:t>21</a:t>
            </a:fld>
            <a:endParaRPr lang="en-US" dirty="0"/>
          </a:p>
        </p:txBody>
      </p:sp>
      <p:sp>
        <p:nvSpPr>
          <p:cNvPr id="7" name="TextBox 6">
            <a:extLst>
              <a:ext uri="{FF2B5EF4-FFF2-40B4-BE49-F238E27FC236}">
                <a16:creationId xmlns:a16="http://schemas.microsoft.com/office/drawing/2014/main" id="{CE683374-D2F3-82A5-063D-0D82153EF5EE}"/>
              </a:ext>
            </a:extLst>
          </p:cNvPr>
          <p:cNvSpPr txBox="1"/>
          <p:nvPr/>
        </p:nvSpPr>
        <p:spPr>
          <a:xfrm>
            <a:off x="657225" y="1553077"/>
            <a:ext cx="9972675" cy="4124206"/>
          </a:xfrm>
          <a:prstGeom prst="rect">
            <a:avLst/>
          </a:prstGeom>
          <a:noFill/>
        </p:spPr>
        <p:txBody>
          <a:bodyPr wrap="square">
            <a:spAutoFit/>
          </a:bodyPr>
          <a:lstStyle/>
          <a:p>
            <a:r>
              <a:rPr lang="en-US" dirty="0">
                <a:latin typeface="Aptos" panose="020B0004020202020204" pitchFamily="34" charset="0"/>
              </a:rPr>
              <a:t>The worker must be customarily engaged in an independently established trade, occupation, profession, or business of the same type as the service being performed for Harvard.</a:t>
            </a:r>
          </a:p>
          <a:p>
            <a:endParaRPr lang="en-US"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Individual must be operating an independent business enterprise which offers its services to other clients or customers.</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Individual must be capable of performing the services for other entities and should not be solely dependent on Harvard for work.</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Fact that work is performed off-site not relevant – test is whether individual is regularly engaged in offering such services to others.</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Projects that require individual to devote a substantial majority of their working time to Harvard, precluding work for others, should be limited in duration.</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Some indicia - website, business email address, business card, business tax ID number.</a:t>
            </a:r>
          </a:p>
        </p:txBody>
      </p:sp>
    </p:spTree>
    <p:extLst>
      <p:ext uri="{BB962C8B-B14F-4D97-AF65-F5344CB8AC3E}">
        <p14:creationId xmlns:p14="http://schemas.microsoft.com/office/powerpoint/2010/main" val="391307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504A4-8616-DE1C-595A-612651EED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A0D58-D4A8-C131-5A5A-D3D8C80E68C2}"/>
              </a:ext>
            </a:extLst>
          </p:cNvPr>
          <p:cNvSpPr>
            <a:spLocks noGrp="1"/>
          </p:cNvSpPr>
          <p:nvPr>
            <p:ph type="title"/>
          </p:nvPr>
        </p:nvSpPr>
        <p:spPr>
          <a:xfrm>
            <a:off x="831850" y="642938"/>
            <a:ext cx="10515600" cy="2852737"/>
          </a:xfrm>
        </p:spPr>
        <p:txBody>
          <a:bodyPr>
            <a:normAutofit/>
          </a:bodyPr>
          <a:lstStyle/>
          <a:p>
            <a:r>
              <a:rPr lang="en-US" sz="5000" dirty="0">
                <a:latin typeface="Aptos"/>
              </a:rPr>
              <a:t>ICQ Exceptions Process</a:t>
            </a:r>
          </a:p>
        </p:txBody>
      </p:sp>
      <p:sp>
        <p:nvSpPr>
          <p:cNvPr id="3" name="Text Placeholder 2">
            <a:extLst>
              <a:ext uri="{FF2B5EF4-FFF2-40B4-BE49-F238E27FC236}">
                <a16:creationId xmlns:a16="http://schemas.microsoft.com/office/drawing/2014/main" id="{D8AFCA69-A68C-5E04-CA0F-6A0A022A9D1F}"/>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50C1100E-8158-2D74-801B-2EFCFBE1313A}"/>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4F63BCE4-B9DD-B8EB-EA51-237A69723856}"/>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2ED378A8-1E3F-36AE-C065-24FEBEFCC036}"/>
              </a:ext>
            </a:extLst>
          </p:cNvPr>
          <p:cNvSpPr>
            <a:spLocks noGrp="1"/>
          </p:cNvSpPr>
          <p:nvPr>
            <p:ph type="sldNum" sz="quarter" idx="12"/>
          </p:nvPr>
        </p:nvSpPr>
        <p:spPr/>
        <p:txBody>
          <a:bodyPr/>
          <a:lstStyle/>
          <a:p>
            <a:fld id="{A6AF1B4E-90EC-4A51-B6E5-B702C054ECB0}" type="slidenum">
              <a:rPr lang="en-US" smtClean="0"/>
              <a:t>22</a:t>
            </a:fld>
            <a:endParaRPr lang="en-US" dirty="0"/>
          </a:p>
        </p:txBody>
      </p:sp>
      <p:sp>
        <p:nvSpPr>
          <p:cNvPr id="7" name="Rectangle 6">
            <a:extLst>
              <a:ext uri="{FF2B5EF4-FFF2-40B4-BE49-F238E27FC236}">
                <a16:creationId xmlns:a16="http://schemas.microsoft.com/office/drawing/2014/main" id="{F05BC91E-439D-4D6A-DF5F-77D3095C9791}"/>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042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D8895-82CA-4C28-1CD7-31263C843E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81BE9BC-30A8-5494-B0C7-8E5AF348CACD}"/>
              </a:ext>
              <a:ext uri="{C183D7F6-B498-43B3-948B-1728B52AA6E4}">
                <adec:decorative xmlns:adec="http://schemas.microsoft.com/office/drawing/2017/decorative" val="1"/>
              </a:ext>
            </a:extLst>
          </p:cNvPr>
          <p:cNvSpPr/>
          <p:nvPr/>
        </p:nvSpPr>
        <p:spPr>
          <a:xfrm>
            <a:off x="0" y="102025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EAB17-5C41-75B4-A07E-6ED6290B6DF7}"/>
              </a:ext>
            </a:extLst>
          </p:cNvPr>
          <p:cNvSpPr>
            <a:spLocks noGrp="1"/>
          </p:cNvSpPr>
          <p:nvPr>
            <p:ph type="title"/>
          </p:nvPr>
        </p:nvSpPr>
        <p:spPr>
          <a:xfrm>
            <a:off x="747712" y="18539"/>
            <a:ext cx="10515600" cy="1325563"/>
          </a:xfrm>
        </p:spPr>
        <p:txBody>
          <a:bodyPr>
            <a:normAutofit/>
          </a:bodyPr>
          <a:lstStyle/>
          <a:p>
            <a:r>
              <a:rPr lang="en-US" dirty="0">
                <a:latin typeface="Franklin Gothic Book" panose="020B0503020102020204" pitchFamily="34" charset="0"/>
              </a:rPr>
              <a:t>IC Questionnaire Exceptions Process</a:t>
            </a:r>
          </a:p>
        </p:txBody>
      </p:sp>
      <p:sp>
        <p:nvSpPr>
          <p:cNvPr id="5" name="Footer Placeholder 4">
            <a:extLst>
              <a:ext uri="{FF2B5EF4-FFF2-40B4-BE49-F238E27FC236}">
                <a16:creationId xmlns:a16="http://schemas.microsoft.com/office/drawing/2014/main" id="{C240764A-7D12-BF00-72AA-B2DB2D0BAE43}"/>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7470DAC6-D400-A9C5-2FC8-3A7BA4C55074}"/>
              </a:ext>
            </a:extLst>
          </p:cNvPr>
          <p:cNvSpPr>
            <a:spLocks noGrp="1"/>
          </p:cNvSpPr>
          <p:nvPr>
            <p:ph type="sldNum" sz="quarter" idx="12"/>
          </p:nvPr>
        </p:nvSpPr>
        <p:spPr/>
        <p:txBody>
          <a:bodyPr/>
          <a:lstStyle/>
          <a:p>
            <a:fld id="{A6AF1B4E-90EC-4A51-B6E5-B702C054ECB0}" type="slidenum">
              <a:rPr lang="en-US" smtClean="0"/>
              <a:t>23</a:t>
            </a:fld>
            <a:endParaRPr lang="en-US" dirty="0"/>
          </a:p>
        </p:txBody>
      </p:sp>
      <p:sp>
        <p:nvSpPr>
          <p:cNvPr id="7" name="TextBox 6">
            <a:extLst>
              <a:ext uri="{FF2B5EF4-FFF2-40B4-BE49-F238E27FC236}">
                <a16:creationId xmlns:a16="http://schemas.microsoft.com/office/drawing/2014/main" id="{CB1A897A-CA00-07D5-1DD6-9941211AAA24}"/>
              </a:ext>
            </a:extLst>
          </p:cNvPr>
          <p:cNvSpPr txBox="1"/>
          <p:nvPr/>
        </p:nvSpPr>
        <p:spPr>
          <a:xfrm>
            <a:off x="566737" y="1183600"/>
            <a:ext cx="10696575" cy="5447645"/>
          </a:xfrm>
          <a:prstGeom prst="rect">
            <a:avLst/>
          </a:prstGeom>
          <a:noFill/>
        </p:spPr>
        <p:txBody>
          <a:bodyPr wrap="square">
            <a:spAutoFit/>
          </a:bodyPr>
          <a:lstStyle/>
          <a:p>
            <a:pPr>
              <a:spcAft>
                <a:spcPts val="600"/>
              </a:spcAft>
            </a:pPr>
            <a:r>
              <a:rPr lang="en-US" dirty="0">
                <a:latin typeface="Aptos" panose="020B0004020202020204" pitchFamily="34" charset="0"/>
              </a:rPr>
              <a:t>Under limited circumstances, the formal completion of an IC Questionnaire  (ICQ) is </a:t>
            </a:r>
            <a:r>
              <a:rPr lang="en-US" b="1" dirty="0">
                <a:latin typeface="Aptos" panose="020B0004020202020204" pitchFamily="34" charset="0"/>
              </a:rPr>
              <a:t>not</a:t>
            </a:r>
            <a:r>
              <a:rPr lang="en-US" dirty="0">
                <a:latin typeface="Aptos" panose="020B0004020202020204" pitchFamily="34" charset="0"/>
              </a:rPr>
              <a:t> </a:t>
            </a:r>
            <a:r>
              <a:rPr lang="en-US" b="1" dirty="0">
                <a:latin typeface="Aptos" panose="020B0004020202020204" pitchFamily="34" charset="0"/>
              </a:rPr>
              <a:t>required for services completed the U.S.*</a:t>
            </a:r>
            <a:r>
              <a:rPr lang="en-US" dirty="0">
                <a:latin typeface="Aptos" panose="020B0004020202020204" pitchFamily="34" charset="0"/>
              </a:rPr>
              <a:t> </a:t>
            </a:r>
            <a:endParaRPr lang="en-US" b="1" dirty="0">
              <a:latin typeface="Aptos" panose="020B0004020202020204" pitchFamily="34" charset="0"/>
            </a:endParaRPr>
          </a:p>
          <a:p>
            <a:pPr marL="457200" indent="-228600">
              <a:spcAft>
                <a:spcPts val="600"/>
              </a:spcAft>
              <a:buFont typeface="Arial" panose="020B0604020202020204" pitchFamily="34" charset="0"/>
              <a:buChar char="•"/>
            </a:pPr>
            <a:r>
              <a:rPr lang="en-US" sz="1600" dirty="0">
                <a:latin typeface="Aptos" panose="020B0004020202020204" pitchFamily="34" charset="0"/>
              </a:rPr>
              <a:t>The local department or unit </a:t>
            </a:r>
            <a:r>
              <a:rPr lang="en-US" sz="1600" b="1" dirty="0">
                <a:latin typeface="Aptos" panose="020B0004020202020204" pitchFamily="34" charset="0"/>
              </a:rPr>
              <a:t>must still confirm </a:t>
            </a:r>
            <a:r>
              <a:rPr lang="en-US" sz="1600" dirty="0">
                <a:latin typeface="Aptos" panose="020B0004020202020204" pitchFamily="34" charset="0"/>
              </a:rPr>
              <a:t>that the classification satisfies the three-part legal test.</a:t>
            </a:r>
          </a:p>
          <a:p>
            <a:pPr marL="457200" indent="-228600">
              <a:spcAft>
                <a:spcPts val="600"/>
              </a:spcAft>
              <a:buFont typeface="Arial" panose="020B0604020202020204" pitchFamily="34" charset="0"/>
              <a:buChar char="•"/>
            </a:pPr>
            <a:r>
              <a:rPr lang="en-US" sz="1600" dirty="0">
                <a:latin typeface="Aptos" panose="020B0004020202020204" pitchFamily="34" charset="0"/>
              </a:rPr>
              <a:t>A written contract / agreement is still required.</a:t>
            </a:r>
          </a:p>
          <a:p>
            <a:pPr marL="457200" indent="-228600">
              <a:spcAft>
                <a:spcPts val="600"/>
              </a:spcAft>
              <a:buFont typeface="Arial" panose="020B0604020202020204" pitchFamily="34" charset="0"/>
              <a:buChar char="•"/>
            </a:pPr>
            <a:r>
              <a:rPr lang="en-US" sz="1600" dirty="0">
                <a:latin typeface="Aptos" panose="020B0004020202020204" pitchFamily="34" charset="0"/>
              </a:rPr>
              <a:t>The local department or unit must provide the accounts payable approver with a written </a:t>
            </a:r>
            <a:r>
              <a:rPr lang="en-US" sz="1600" dirty="0">
                <a:latin typeface="Aptos" panose="020B0004020202020204" pitchFamily="34" charset="0"/>
                <a:hlinkClick r:id="rId3"/>
              </a:rPr>
              <a:t>exception attestation form</a:t>
            </a:r>
            <a:r>
              <a:rPr lang="en-US" sz="1600" dirty="0">
                <a:latin typeface="Aptos" panose="020B0004020202020204" pitchFamily="34" charset="0"/>
              </a:rPr>
              <a:t> or statement of why a completed ICQ is not required.</a:t>
            </a:r>
          </a:p>
          <a:p>
            <a:pPr lvl="1"/>
            <a:endParaRPr lang="en-US" dirty="0">
              <a:latin typeface="Aptos" panose="020B0004020202020204" pitchFamily="34" charset="0"/>
            </a:endParaRPr>
          </a:p>
          <a:p>
            <a:pPr marL="915987" lvl="1" indent="-342900">
              <a:buFont typeface="+mj-lt"/>
              <a:buAutoNum type="arabicPeriod"/>
            </a:pPr>
            <a:r>
              <a:rPr lang="en-US" sz="1600" dirty="0">
                <a:latin typeface="Aptos" panose="020B0004020202020204" pitchFamily="34" charset="0"/>
              </a:rPr>
              <a:t>Guest Speaker or Guest Lecturer receiving an honorarium or speaking fee for a one-time speaking engagement (performers/musicians also fall into this category). This exception cannot be used for individuals teaching or co-teaching a substantial portion of a course, those listed as instructors in the course catalog, or those who hold a Harvard appointment for their teaching role.</a:t>
            </a:r>
          </a:p>
          <a:p>
            <a:pPr marL="915987" lvl="3" indent="-342900">
              <a:buFont typeface="+mj-lt"/>
              <a:buAutoNum type="arabicPeriod"/>
            </a:pPr>
            <a:endParaRPr lang="en-US" sz="1600" dirty="0">
              <a:latin typeface="Aptos" panose="020B0004020202020204" pitchFamily="34" charset="0"/>
            </a:endParaRPr>
          </a:p>
          <a:p>
            <a:pPr marL="915987" lvl="1" indent="-342900">
              <a:buFont typeface="+mj-lt"/>
              <a:buAutoNum type="arabicPeriod"/>
            </a:pPr>
            <a:r>
              <a:rPr lang="en-US" sz="1600" dirty="0">
                <a:latin typeface="Aptos" panose="020B0004020202020204" pitchFamily="34" charset="0"/>
              </a:rPr>
              <a:t>Single, Short-Term Engagements for Less than $3,000 - An ICQ is not required if the engagement satisfies the three-part Independent Contractor test; the engagement will last no longer than three months (90 calendar days); AND total payments to the IC will not exceed $3,000.</a:t>
            </a:r>
          </a:p>
          <a:p>
            <a:pPr marL="1257300" lvl="2" indent="-342900">
              <a:buFont typeface="Arial" panose="020B0604020202020204" pitchFamily="34" charset="0"/>
              <a:buChar char="•"/>
            </a:pPr>
            <a:endParaRPr lang="en-US" dirty="0">
              <a:latin typeface="Aptos" panose="020B0004020202020204" pitchFamily="34" charset="0"/>
            </a:endParaRPr>
          </a:p>
          <a:p>
            <a:r>
              <a:rPr lang="en-US" b="1" dirty="0">
                <a:latin typeface="Aptos" panose="020B0004020202020204" pitchFamily="34" charset="0"/>
              </a:rPr>
              <a:t>* </a:t>
            </a:r>
            <a:r>
              <a:rPr lang="en-US" sz="1400" dirty="0">
                <a:latin typeface="Aptos" panose="020B0004020202020204" pitchFamily="34" charset="0"/>
              </a:rPr>
              <a:t>Confirm international payees are eligible for payment prior to review. See </a:t>
            </a:r>
            <a:r>
              <a:rPr lang="en-US" sz="1400" dirty="0">
                <a:latin typeface="Aptos" panose="020B0004020202020204" pitchFamily="34" charset="0"/>
                <a:hlinkClick r:id="rId4">
                  <a:extLst>
                    <a:ext uri="{A12FA001-AC4F-418D-AE19-62706E023703}">
                      <ahyp:hlinkClr xmlns:ahyp="http://schemas.microsoft.com/office/drawing/2018/hyperlinkcolor" val="tx"/>
                    </a:ext>
                  </a:extLst>
                </a:hlinkClick>
              </a:rPr>
              <a:t>Payment Eligibility Platform</a:t>
            </a:r>
            <a:r>
              <a:rPr lang="en-US" sz="1400" dirty="0">
                <a:latin typeface="Aptos" panose="020B0004020202020204" pitchFamily="34" charset="0"/>
              </a:rPr>
              <a:t>. </a:t>
            </a:r>
          </a:p>
          <a:p>
            <a:endParaRPr lang="en-US" b="1" dirty="0">
              <a:solidFill>
                <a:srgbClr val="FF0000"/>
              </a:solidFill>
              <a:latin typeface="Aptos" panose="020B0004020202020204" pitchFamily="34" charset="0"/>
            </a:endParaRPr>
          </a:p>
          <a:p>
            <a:r>
              <a:rPr lang="en-US" sz="1400" dirty="0">
                <a:latin typeface="Aptos" panose="020B0004020202020204" pitchFamily="34" charset="0"/>
              </a:rPr>
              <a:t>Note: Individual schools and units may have more restrictive policies or internal processes; contract your tub human resources or finance department for more information.</a:t>
            </a:r>
          </a:p>
        </p:txBody>
      </p:sp>
      <p:pic>
        <p:nvPicPr>
          <p:cNvPr id="8" name="Picture 7">
            <a:extLst>
              <a:ext uri="{FF2B5EF4-FFF2-40B4-BE49-F238E27FC236}">
                <a16:creationId xmlns:a16="http://schemas.microsoft.com/office/drawing/2014/main" id="{3F3287A5-5226-3E77-0A45-8F91485975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0000" r="26407"/>
          <a:stretch>
            <a:fillRect/>
          </a:stretch>
        </p:blipFill>
        <p:spPr>
          <a:xfrm>
            <a:off x="185425" y="6144661"/>
            <a:ext cx="310727" cy="365760"/>
          </a:xfrm>
          <a:prstGeom prst="rect">
            <a:avLst/>
          </a:prstGeom>
        </p:spPr>
      </p:pic>
    </p:spTree>
    <p:extLst>
      <p:ext uri="{BB962C8B-B14F-4D97-AF65-F5344CB8AC3E}">
        <p14:creationId xmlns:p14="http://schemas.microsoft.com/office/powerpoint/2010/main" val="243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2B8E-6043-98E9-6027-6E351FA8EB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7AD596-818C-6461-7C1B-C9EFBE22DA10}"/>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BEBF1D-82EA-CC85-E019-0B9DBFA56F04}"/>
              </a:ext>
            </a:extLst>
          </p:cNvPr>
          <p:cNvSpPr>
            <a:spLocks noGrp="1"/>
          </p:cNvSpPr>
          <p:nvPr>
            <p:ph type="title"/>
          </p:nvPr>
        </p:nvSpPr>
        <p:spPr>
          <a:xfrm>
            <a:off x="747712" y="136525"/>
            <a:ext cx="10515600" cy="1325563"/>
          </a:xfrm>
        </p:spPr>
        <p:txBody>
          <a:bodyPr>
            <a:normAutofit/>
          </a:bodyPr>
          <a:lstStyle/>
          <a:p>
            <a:r>
              <a:rPr lang="en-US" dirty="0">
                <a:latin typeface="Franklin Gothic Book" panose="020B0503020102020204" pitchFamily="34" charset="0"/>
              </a:rPr>
              <a:t>IC Questionnaire Exceptions Process</a:t>
            </a:r>
            <a:br>
              <a:rPr lang="en-US" dirty="0">
                <a:latin typeface="Franklin Gothic Book" panose="020B0503020102020204" pitchFamily="34" charset="0"/>
              </a:rPr>
            </a:br>
            <a:r>
              <a:rPr lang="en-US" dirty="0">
                <a:latin typeface="Franklin Gothic Book" panose="020B0503020102020204" pitchFamily="34" charset="0"/>
              </a:rPr>
              <a:t>Guest Speaker or Guest Lecturer</a:t>
            </a:r>
            <a:endParaRPr lang="en-US" sz="1400"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CC5D75D4-99C2-7D1F-3478-4DDE06577277}"/>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A46D8A56-B407-239C-E05D-0EBCEBC62014}"/>
              </a:ext>
            </a:extLst>
          </p:cNvPr>
          <p:cNvSpPr>
            <a:spLocks noGrp="1"/>
          </p:cNvSpPr>
          <p:nvPr>
            <p:ph type="sldNum" sz="quarter" idx="12"/>
          </p:nvPr>
        </p:nvSpPr>
        <p:spPr/>
        <p:txBody>
          <a:bodyPr/>
          <a:lstStyle/>
          <a:p>
            <a:fld id="{A6AF1B4E-90EC-4A51-B6E5-B702C054ECB0}" type="slidenum">
              <a:rPr lang="en-US" smtClean="0"/>
              <a:t>24</a:t>
            </a:fld>
            <a:endParaRPr lang="en-US" dirty="0"/>
          </a:p>
        </p:txBody>
      </p:sp>
      <p:sp>
        <p:nvSpPr>
          <p:cNvPr id="7" name="TextBox 6">
            <a:extLst>
              <a:ext uri="{FF2B5EF4-FFF2-40B4-BE49-F238E27FC236}">
                <a16:creationId xmlns:a16="http://schemas.microsoft.com/office/drawing/2014/main" id="{234BA26A-E4FA-ED29-DC34-FF9AB24B2D15}"/>
              </a:ext>
            </a:extLst>
          </p:cNvPr>
          <p:cNvSpPr txBox="1"/>
          <p:nvPr/>
        </p:nvSpPr>
        <p:spPr>
          <a:xfrm>
            <a:off x="657225" y="1553077"/>
            <a:ext cx="10696575" cy="3924151"/>
          </a:xfrm>
          <a:prstGeom prst="rect">
            <a:avLst/>
          </a:prstGeom>
          <a:noFill/>
        </p:spPr>
        <p:txBody>
          <a:bodyPr wrap="square">
            <a:spAutoFit/>
          </a:bodyPr>
          <a:lstStyle/>
          <a:p>
            <a:r>
              <a:rPr lang="en-US" b="1" dirty="0"/>
              <a:t>Guest Speaker or Guest Lecturer </a:t>
            </a:r>
            <a:r>
              <a:rPr lang="en-US" dirty="0"/>
              <a:t>receiving an honorarium or speaking fee for a one-time U.S. speaking engagement (performers/musicians also fall into this category).</a:t>
            </a:r>
          </a:p>
          <a:p>
            <a:endParaRPr lang="en-US" dirty="0"/>
          </a:p>
          <a:p>
            <a:pPr marL="342900" lvl="1" indent="-342900">
              <a:spcAft>
                <a:spcPts val="600"/>
              </a:spcAft>
              <a:buFont typeface="Arial" panose="020B0604020202020204" pitchFamily="34" charset="0"/>
              <a:buChar char="•"/>
            </a:pPr>
            <a:r>
              <a:rPr lang="en-US" sz="1600" dirty="0"/>
              <a:t>An ICQ is not required for an individual receiving an honorarium or speaking fee for a one-time speaking engagement (performers/musicians also fall into this category). </a:t>
            </a:r>
          </a:p>
          <a:p>
            <a:pPr marL="800100" lvl="2" indent="-342900">
              <a:buFont typeface="Courier New" panose="02070309020205020404" pitchFamily="49" charset="0"/>
              <a:buChar char="o"/>
            </a:pPr>
            <a:r>
              <a:rPr lang="en-US" sz="1400" dirty="0"/>
              <a:t>Be sure the correct performer object code is used based on the location of the activity. See </a:t>
            </a:r>
            <a:r>
              <a:rPr lang="en-US" sz="1400" dirty="0">
                <a:hlinkClick r:id="rId3"/>
              </a:rPr>
              <a:t>Summary of Performer Object Codes</a:t>
            </a:r>
            <a:r>
              <a:rPr lang="en-US" sz="1400" dirty="0"/>
              <a:t>.</a:t>
            </a:r>
          </a:p>
          <a:p>
            <a:pPr marL="342900" lvl="1" indent="-342900">
              <a:buFont typeface="Arial" panose="020B0604020202020204" pitchFamily="34" charset="0"/>
              <a:buChar char="•"/>
            </a:pPr>
            <a:endParaRPr lang="en-US" sz="1600" dirty="0"/>
          </a:p>
          <a:p>
            <a:pPr marL="342900" lvl="1" indent="-342900">
              <a:buFont typeface="Arial" panose="020B0604020202020204" pitchFamily="34" charset="0"/>
              <a:buChar char="•"/>
            </a:pPr>
            <a:r>
              <a:rPr lang="en-US" sz="1600" dirty="0"/>
              <a:t>This exception cannot be used for individuals teaching or co-teaching a substantial portion of a course, those listed as instructors in the course catalog, or those who hold a Harvard appointment for their teaching role.</a:t>
            </a:r>
          </a:p>
          <a:p>
            <a:pPr marL="342900" lvl="1" indent="-342900">
              <a:buFont typeface="Arial" panose="020B0604020202020204" pitchFamily="34" charset="0"/>
              <a:buChar char="•"/>
            </a:pPr>
            <a:endParaRPr lang="en-US" sz="1600" dirty="0"/>
          </a:p>
          <a:p>
            <a:pPr marL="342900" lvl="1" indent="-342900">
              <a:buFont typeface="Arial" panose="020B0604020202020204" pitchFamily="34" charset="0"/>
              <a:buChar char="•"/>
            </a:pPr>
            <a:r>
              <a:rPr lang="en-US" sz="1600" dirty="0"/>
              <a:t>Schools should use Harvard templates when possible – See OGC </a:t>
            </a:r>
            <a:r>
              <a:rPr lang="en-US" sz="1600" dirty="0">
                <a:hlinkClick r:id="rId4"/>
              </a:rPr>
              <a:t>model speaker consent forms</a:t>
            </a:r>
            <a:r>
              <a:rPr lang="en-US" sz="1600" dirty="0"/>
              <a:t>. </a:t>
            </a:r>
          </a:p>
          <a:p>
            <a:pPr marL="1257300" lvl="2" indent="-342900">
              <a:buFont typeface="Arial" panose="020B0604020202020204" pitchFamily="34" charset="0"/>
              <a:buChar char="•"/>
            </a:pPr>
            <a:endParaRPr lang="en-US" dirty="0"/>
          </a:p>
          <a:p>
            <a:r>
              <a:rPr lang="en-US" sz="1400" dirty="0"/>
              <a:t>Note: Individual schools and units may have more restrictive policies or internal processes; contract your tub human resources or finance department for more information.</a:t>
            </a:r>
          </a:p>
          <a:p>
            <a:endParaRPr lang="en-US" dirty="0">
              <a:latin typeface="Aptos" panose="020B0004020202020204" pitchFamily="34" charset="0"/>
            </a:endParaRPr>
          </a:p>
        </p:txBody>
      </p:sp>
      <p:pic>
        <p:nvPicPr>
          <p:cNvPr id="8" name="Picture 7">
            <a:extLst>
              <a:ext uri="{FF2B5EF4-FFF2-40B4-BE49-F238E27FC236}">
                <a16:creationId xmlns:a16="http://schemas.microsoft.com/office/drawing/2014/main" id="{A41576A0-CE17-B78B-A8C7-15F53E1827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0000" r="26407"/>
          <a:stretch>
            <a:fillRect/>
          </a:stretch>
        </p:blipFill>
        <p:spPr>
          <a:xfrm>
            <a:off x="346498" y="4734961"/>
            <a:ext cx="310727" cy="365760"/>
          </a:xfrm>
          <a:prstGeom prst="rect">
            <a:avLst/>
          </a:prstGeom>
        </p:spPr>
      </p:pic>
    </p:spTree>
    <p:extLst>
      <p:ext uri="{BB962C8B-B14F-4D97-AF65-F5344CB8AC3E}">
        <p14:creationId xmlns:p14="http://schemas.microsoft.com/office/powerpoint/2010/main" val="131122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BC8D-4742-8153-233B-7801AFA36E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EE5926-6BE1-795D-CC94-E16B00C3402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9392D7-98D1-D3B5-6732-D0DC4C7034EB}"/>
              </a:ext>
            </a:extLst>
          </p:cNvPr>
          <p:cNvSpPr>
            <a:spLocks noGrp="1"/>
          </p:cNvSpPr>
          <p:nvPr>
            <p:ph type="title"/>
          </p:nvPr>
        </p:nvSpPr>
        <p:spPr>
          <a:xfrm>
            <a:off x="747712" y="136525"/>
            <a:ext cx="10515600" cy="1325563"/>
          </a:xfrm>
        </p:spPr>
        <p:txBody>
          <a:bodyPr>
            <a:normAutofit/>
          </a:bodyPr>
          <a:lstStyle/>
          <a:p>
            <a:r>
              <a:rPr lang="en-US" dirty="0">
                <a:latin typeface="Franklin Gothic Book" panose="020B0503020102020204" pitchFamily="34" charset="0"/>
              </a:rPr>
              <a:t>IC Questionnaire Exceptions Process</a:t>
            </a:r>
            <a:br>
              <a:rPr lang="en-US" dirty="0">
                <a:latin typeface="Franklin Gothic Book" panose="020B0503020102020204" pitchFamily="34" charset="0"/>
              </a:rPr>
            </a:br>
            <a:r>
              <a:rPr lang="en-US" dirty="0">
                <a:latin typeface="Franklin Gothic Book" panose="020B0503020102020204" pitchFamily="34" charset="0"/>
              </a:rPr>
              <a:t>Single, Short-Term Engagements</a:t>
            </a:r>
            <a:endParaRPr lang="en-US" sz="1400"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EE7B0A09-21C3-F2C2-8E55-77422CEAE63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11BFB1B0-8710-C008-CF32-13AB9D892E6D}"/>
              </a:ext>
            </a:extLst>
          </p:cNvPr>
          <p:cNvSpPr>
            <a:spLocks noGrp="1"/>
          </p:cNvSpPr>
          <p:nvPr>
            <p:ph type="sldNum" sz="quarter" idx="12"/>
          </p:nvPr>
        </p:nvSpPr>
        <p:spPr/>
        <p:txBody>
          <a:bodyPr/>
          <a:lstStyle/>
          <a:p>
            <a:fld id="{A6AF1B4E-90EC-4A51-B6E5-B702C054ECB0}" type="slidenum">
              <a:rPr lang="en-US" smtClean="0"/>
              <a:t>25</a:t>
            </a:fld>
            <a:endParaRPr lang="en-US" dirty="0"/>
          </a:p>
        </p:txBody>
      </p:sp>
      <p:sp>
        <p:nvSpPr>
          <p:cNvPr id="7" name="TextBox 6">
            <a:extLst>
              <a:ext uri="{FF2B5EF4-FFF2-40B4-BE49-F238E27FC236}">
                <a16:creationId xmlns:a16="http://schemas.microsoft.com/office/drawing/2014/main" id="{7D9C5FF8-06CD-6DFE-AF96-FFEBBDBB2980}"/>
              </a:ext>
            </a:extLst>
          </p:cNvPr>
          <p:cNvSpPr txBox="1"/>
          <p:nvPr/>
        </p:nvSpPr>
        <p:spPr>
          <a:xfrm>
            <a:off x="657225" y="1651652"/>
            <a:ext cx="10696575" cy="4693593"/>
          </a:xfrm>
          <a:prstGeom prst="rect">
            <a:avLst/>
          </a:prstGeom>
          <a:noFill/>
        </p:spPr>
        <p:txBody>
          <a:bodyPr wrap="square">
            <a:spAutoFit/>
          </a:bodyPr>
          <a:lstStyle/>
          <a:p>
            <a:pPr>
              <a:spcAft>
                <a:spcPts val="600"/>
              </a:spcAft>
            </a:pPr>
            <a:r>
              <a:rPr lang="en-US" dirty="0"/>
              <a:t>An IC Questionnaire is not required for single, short-term engagements for less than $3,000 where the activity is being performed in the U.S. if:</a:t>
            </a:r>
          </a:p>
          <a:p>
            <a:pPr marL="285750" indent="-285750">
              <a:spcAft>
                <a:spcPts val="600"/>
              </a:spcAft>
              <a:buFont typeface="Arial" panose="020B0604020202020204" pitchFamily="34" charset="0"/>
              <a:buChar char="•"/>
            </a:pPr>
            <a:r>
              <a:rPr lang="en-US" sz="1600" dirty="0"/>
              <a:t>the engagement must satisfy the three-part IC test; </a:t>
            </a:r>
          </a:p>
          <a:p>
            <a:pPr marL="285750" indent="-285750">
              <a:spcAft>
                <a:spcPts val="600"/>
              </a:spcAft>
              <a:buFont typeface="Arial" panose="020B0604020202020204" pitchFamily="34" charset="0"/>
              <a:buChar char="•"/>
            </a:pPr>
            <a:r>
              <a:rPr lang="en-US" sz="1600" dirty="0"/>
              <a:t>the engagement will last no longer than three months (90 calendar days); </a:t>
            </a:r>
          </a:p>
          <a:p>
            <a:pPr>
              <a:spcAft>
                <a:spcPts val="600"/>
              </a:spcAft>
            </a:pPr>
            <a:r>
              <a:rPr lang="en-US" sz="1600" b="1" dirty="0"/>
              <a:t>AND </a:t>
            </a:r>
          </a:p>
          <a:p>
            <a:pPr marL="285750" indent="-285750">
              <a:spcAft>
                <a:spcPts val="600"/>
              </a:spcAft>
              <a:buFont typeface="Arial" panose="020B0604020202020204" pitchFamily="34" charset="0"/>
              <a:buChar char="•"/>
            </a:pPr>
            <a:r>
              <a:rPr lang="en-US" sz="1600" dirty="0"/>
              <a:t>total payments to the IC will not exceed $3,000.</a:t>
            </a:r>
          </a:p>
          <a:p>
            <a:endParaRPr lang="en-US" sz="2000" dirty="0"/>
          </a:p>
          <a:p>
            <a:r>
              <a:rPr lang="en-US" sz="1600" dirty="0"/>
              <a:t>Note: If the local department or unit renews, extends, or enters into a subsequent engagement with the IC within a 12-month period, then then a completed ICQ is required. We are suggesting the 12-month period be based on a calendar year not fiscal year.</a:t>
            </a:r>
          </a:p>
          <a:p>
            <a:pPr marL="342900" indent="-342900">
              <a:buFont typeface="Arial" panose="020B0604020202020204" pitchFamily="34" charset="0"/>
              <a:buChar char="•"/>
            </a:pPr>
            <a:endParaRPr lang="en-US" sz="2000" dirty="0"/>
          </a:p>
          <a:p>
            <a:endParaRPr lang="en-US" sz="2000" dirty="0"/>
          </a:p>
          <a:p>
            <a:endParaRPr lang="en-US" sz="2000" dirty="0"/>
          </a:p>
          <a:p>
            <a:r>
              <a:rPr lang="en-US" sz="1400" dirty="0"/>
              <a:t>Note: Individual schools and units may have more restrictive policies or internal processes; contract your tub human resources or finance department for more information.</a:t>
            </a:r>
          </a:p>
          <a:p>
            <a:endParaRPr lang="en-US" dirty="0">
              <a:latin typeface="Aptos" panose="020B0004020202020204" pitchFamily="34" charset="0"/>
            </a:endParaRPr>
          </a:p>
        </p:txBody>
      </p:sp>
      <p:pic>
        <p:nvPicPr>
          <p:cNvPr id="8" name="Picture 7">
            <a:extLst>
              <a:ext uri="{FF2B5EF4-FFF2-40B4-BE49-F238E27FC236}">
                <a16:creationId xmlns:a16="http://schemas.microsoft.com/office/drawing/2014/main" id="{DF965BED-B036-F304-EBE2-B03B90ADD7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0000" r="26407"/>
          <a:stretch>
            <a:fillRect/>
          </a:stretch>
        </p:blipFill>
        <p:spPr>
          <a:xfrm>
            <a:off x="346498" y="5206348"/>
            <a:ext cx="310727" cy="365760"/>
          </a:xfrm>
          <a:prstGeom prst="rect">
            <a:avLst/>
          </a:prstGeom>
        </p:spPr>
      </p:pic>
    </p:spTree>
    <p:extLst>
      <p:ext uri="{BB962C8B-B14F-4D97-AF65-F5344CB8AC3E}">
        <p14:creationId xmlns:p14="http://schemas.microsoft.com/office/powerpoint/2010/main" val="3126839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E300-39B0-E7AA-C19E-41FC50205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210DF-0BCF-F49E-E002-9A83379F190C}"/>
              </a:ext>
            </a:extLst>
          </p:cNvPr>
          <p:cNvSpPr>
            <a:spLocks noGrp="1"/>
          </p:cNvSpPr>
          <p:nvPr>
            <p:ph type="title"/>
          </p:nvPr>
        </p:nvSpPr>
        <p:spPr>
          <a:xfrm>
            <a:off x="831850" y="642938"/>
            <a:ext cx="10515600" cy="2852737"/>
          </a:xfrm>
        </p:spPr>
        <p:txBody>
          <a:bodyPr/>
          <a:lstStyle/>
          <a:p>
            <a:r>
              <a:rPr lang="en-US" dirty="0">
                <a:latin typeface="Aptos"/>
              </a:rPr>
              <a:t>Workflow Processes</a:t>
            </a:r>
          </a:p>
        </p:txBody>
      </p:sp>
      <p:sp>
        <p:nvSpPr>
          <p:cNvPr id="3" name="Text Placeholder 2">
            <a:extLst>
              <a:ext uri="{FF2B5EF4-FFF2-40B4-BE49-F238E27FC236}">
                <a16:creationId xmlns:a16="http://schemas.microsoft.com/office/drawing/2014/main" id="{D8BFFFDA-A0B9-2B76-1498-4B582908D94F}"/>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24533CE4-47DD-04D6-334F-9AE5958C050F}"/>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102575F4-1319-D8CC-9D65-E029E6933C8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DBA9F20D-936C-86B8-1B93-DC1498C620AD}"/>
              </a:ext>
            </a:extLst>
          </p:cNvPr>
          <p:cNvSpPr>
            <a:spLocks noGrp="1"/>
          </p:cNvSpPr>
          <p:nvPr>
            <p:ph type="sldNum" sz="quarter" idx="12"/>
          </p:nvPr>
        </p:nvSpPr>
        <p:spPr/>
        <p:txBody>
          <a:bodyPr/>
          <a:lstStyle/>
          <a:p>
            <a:fld id="{A6AF1B4E-90EC-4A51-B6E5-B702C054ECB0}" type="slidenum">
              <a:rPr lang="en-US" smtClean="0"/>
              <a:t>26</a:t>
            </a:fld>
            <a:endParaRPr lang="en-US" dirty="0"/>
          </a:p>
        </p:txBody>
      </p:sp>
      <p:sp>
        <p:nvSpPr>
          <p:cNvPr id="7" name="Rectangle 6">
            <a:extLst>
              <a:ext uri="{FF2B5EF4-FFF2-40B4-BE49-F238E27FC236}">
                <a16:creationId xmlns:a16="http://schemas.microsoft.com/office/drawing/2014/main" id="{9A5C63B6-1199-0373-8BD8-7EBCFFC069F9}"/>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176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6EE2F-3E41-6ECF-7F10-6C0459D7467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1BE73F8-27F4-0E9C-43A3-6F37D720D96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38ACB9-1B49-0C98-820A-A87AEE2EB365}"/>
              </a:ext>
            </a:extLst>
          </p:cNvPr>
          <p:cNvSpPr>
            <a:spLocks noGrp="1"/>
          </p:cNvSpPr>
          <p:nvPr>
            <p:ph type="title"/>
          </p:nvPr>
        </p:nvSpPr>
        <p:spPr>
          <a:xfrm>
            <a:off x="747712" y="136525"/>
            <a:ext cx="10515600" cy="1325563"/>
          </a:xfrm>
        </p:spPr>
        <p:txBody>
          <a:bodyPr>
            <a:normAutofit/>
          </a:bodyPr>
          <a:lstStyle/>
          <a:p>
            <a:r>
              <a:rPr lang="en-US" dirty="0">
                <a:latin typeface="Franklin Gothic Book" panose="020B0503020102020204" pitchFamily="34" charset="0"/>
              </a:rPr>
              <a:t>If an Individual is Classified as an IC – Local Hiring Department</a:t>
            </a:r>
            <a:endParaRPr lang="en-US" sz="1400"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C067CD9D-4452-3391-5C76-97D638F9D25C}"/>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55410544-21AF-A39A-4476-815281843560}"/>
              </a:ext>
            </a:extLst>
          </p:cNvPr>
          <p:cNvSpPr>
            <a:spLocks noGrp="1"/>
          </p:cNvSpPr>
          <p:nvPr>
            <p:ph type="sldNum" sz="quarter" idx="12"/>
          </p:nvPr>
        </p:nvSpPr>
        <p:spPr/>
        <p:txBody>
          <a:bodyPr/>
          <a:lstStyle/>
          <a:p>
            <a:fld id="{A6AF1B4E-90EC-4A51-B6E5-B702C054ECB0}" type="slidenum">
              <a:rPr lang="en-US" smtClean="0"/>
              <a:t>27</a:t>
            </a:fld>
            <a:endParaRPr lang="en-US" dirty="0"/>
          </a:p>
        </p:txBody>
      </p:sp>
      <p:sp>
        <p:nvSpPr>
          <p:cNvPr id="7" name="TextBox 6">
            <a:extLst>
              <a:ext uri="{FF2B5EF4-FFF2-40B4-BE49-F238E27FC236}">
                <a16:creationId xmlns:a16="http://schemas.microsoft.com/office/drawing/2014/main" id="{DF1A5D87-7C99-AE4F-9F22-50C5242DDF63}"/>
              </a:ext>
            </a:extLst>
          </p:cNvPr>
          <p:cNvSpPr txBox="1"/>
          <p:nvPr/>
        </p:nvSpPr>
        <p:spPr>
          <a:xfrm>
            <a:off x="657224" y="1638476"/>
            <a:ext cx="10696575" cy="5016758"/>
          </a:xfrm>
          <a:prstGeom prst="rect">
            <a:avLst/>
          </a:prstGeom>
          <a:noFill/>
        </p:spPr>
        <p:txBody>
          <a:bodyPr wrap="square">
            <a:spAutoFit/>
          </a:bodyPr>
          <a:lstStyle/>
          <a:p>
            <a:pPr>
              <a:spcAft>
                <a:spcPts val="600"/>
              </a:spcAft>
            </a:pPr>
            <a:r>
              <a:rPr lang="en-US" dirty="0">
                <a:latin typeface="Aptos" panose="020B0004020202020204" pitchFamily="34" charset="0"/>
              </a:rPr>
              <a:t>Once the hiring department or unit and local HR office has determined an IC classification is appropriate, the hiring department should:</a:t>
            </a:r>
          </a:p>
          <a:p>
            <a:pPr marL="285750" indent="-285750">
              <a:spcAft>
                <a:spcPts val="600"/>
              </a:spcAft>
              <a:buFont typeface="Arial" panose="020B0604020202020204" pitchFamily="34" charset="0"/>
              <a:buChar char="•"/>
            </a:pPr>
            <a:r>
              <a:rPr lang="en-US" sz="1600" dirty="0">
                <a:latin typeface="Aptos" panose="020B0004020202020204" pitchFamily="34" charset="0"/>
              </a:rPr>
              <a:t>Complete Contract / Agreement using Harvard model contract templates when possible.</a:t>
            </a:r>
          </a:p>
          <a:p>
            <a:pPr marL="919163" lvl="2" indent="-290513">
              <a:spcAft>
                <a:spcPts val="600"/>
              </a:spcAft>
              <a:buFont typeface="Courier New" panose="02070309020205020404" pitchFamily="49" charset="0"/>
              <a:buChar char="o"/>
            </a:pPr>
            <a:r>
              <a:rPr lang="en-US" sz="1400" dirty="0">
                <a:latin typeface="Aptos" panose="020B0004020202020204" pitchFamily="34" charset="0"/>
              </a:rPr>
              <a:t>The Office of the General Counsel has multiple </a:t>
            </a:r>
            <a:r>
              <a:rPr lang="en-US" sz="1400" dirty="0">
                <a:latin typeface="Aptos" panose="020B0004020202020204" pitchFamily="34" charset="0"/>
                <a:hlinkClick r:id="rId3"/>
              </a:rPr>
              <a:t>model contracts</a:t>
            </a:r>
            <a:r>
              <a:rPr lang="en-US" sz="1400" dirty="0">
                <a:latin typeface="Aptos" panose="020B0004020202020204" pitchFamily="34" charset="0"/>
              </a:rPr>
              <a:t>. </a:t>
            </a:r>
          </a:p>
          <a:p>
            <a:pPr marL="919163" lvl="2" indent="-290513">
              <a:spcAft>
                <a:spcPts val="600"/>
              </a:spcAft>
              <a:buFont typeface="Courier New" panose="02070309020205020404" pitchFamily="49" charset="0"/>
              <a:buChar char="o"/>
            </a:pPr>
            <a:r>
              <a:rPr lang="en-US" sz="1400" dirty="0">
                <a:latin typeface="Aptos" panose="020B0004020202020204" pitchFamily="34" charset="0"/>
              </a:rPr>
              <a:t>Strategic Procurement (SP) has additional master service agreement templates as well as a contract trainings which may be found on their </a:t>
            </a:r>
            <a:r>
              <a:rPr lang="en-US" sz="1400" dirty="0">
                <a:latin typeface="Aptos" panose="020B0004020202020204" pitchFamily="34" charset="0"/>
                <a:hlinkClick r:id="rId4"/>
              </a:rPr>
              <a:t>internal website </a:t>
            </a:r>
            <a:r>
              <a:rPr lang="en-US" sz="1400" dirty="0">
                <a:latin typeface="Aptos" panose="020B0004020202020204" pitchFamily="34" charset="0"/>
              </a:rPr>
              <a:t>.</a:t>
            </a:r>
          </a:p>
          <a:p>
            <a:pPr marL="919163" lvl="2" indent="-290513">
              <a:spcAft>
                <a:spcPts val="600"/>
              </a:spcAft>
              <a:buFont typeface="Courier New" panose="02070309020205020404" pitchFamily="49" charset="0"/>
              <a:buChar char="o"/>
            </a:pPr>
            <a:r>
              <a:rPr lang="en-US" sz="1400" dirty="0">
                <a:latin typeface="Aptos" panose="020B0004020202020204" pitchFamily="34" charset="0"/>
              </a:rPr>
              <a:t>Local school or unit may also have specific contracts and contract review processes. </a:t>
            </a:r>
          </a:p>
          <a:p>
            <a:pPr marL="919163" lvl="2" indent="-290513">
              <a:spcAft>
                <a:spcPts val="600"/>
              </a:spcAft>
              <a:buFont typeface="Courier New" panose="02070309020205020404" pitchFamily="49" charset="0"/>
              <a:buChar char="o"/>
            </a:pPr>
            <a:r>
              <a:rPr lang="en-US" sz="1400" dirty="0">
                <a:latin typeface="Aptos" panose="020B0004020202020204" pitchFamily="34" charset="0"/>
              </a:rPr>
              <a:t>Any IC contract should contain the following language: </a:t>
            </a:r>
            <a:r>
              <a:rPr lang="en-US" sz="1400" b="1" dirty="0">
                <a:latin typeface="Aptos" panose="020B0004020202020204" pitchFamily="34" charset="0"/>
              </a:rPr>
              <a:t>[Consultant/Contractor/supplier] shall be an independent contractor, free from Harvard’s direction and control, and not an agent or employee of Harvard</a:t>
            </a:r>
            <a:r>
              <a:rPr lang="en-US" sz="1400" dirty="0">
                <a:latin typeface="Aptos" panose="020B0004020202020204" pitchFamily="34" charset="0"/>
              </a:rPr>
              <a:t>. </a:t>
            </a:r>
          </a:p>
          <a:p>
            <a:pPr lvl="1" indent="-285750">
              <a:spcAft>
                <a:spcPts val="600"/>
              </a:spcAft>
              <a:buFont typeface="Arial" panose="020B0604020202020204" pitchFamily="34" charset="0"/>
              <a:buChar char="•"/>
            </a:pPr>
            <a:r>
              <a:rPr lang="en-US" sz="1600" dirty="0">
                <a:latin typeface="Aptos" panose="020B0004020202020204" pitchFamily="34" charset="0"/>
              </a:rPr>
              <a:t>Follow any additional requirements which may apply based on funding source or contract threshold. For example, the use of debarment language with federal funds or bid requirements based on purchasing procedure dollar thresholds. See </a:t>
            </a:r>
            <a:r>
              <a:rPr lang="en-US" sz="1600" u="sng" dirty="0">
                <a:latin typeface="Aptos" panose="020B0004020202020204" pitchFamily="34" charset="0"/>
                <a:hlinkClick r:id="rId5"/>
              </a:rPr>
              <a:t>Procurement Policy</a:t>
            </a:r>
            <a:r>
              <a:rPr lang="en-US" sz="1600" u="sng" dirty="0">
                <a:latin typeface="Aptos" panose="020B0004020202020204" pitchFamily="34" charset="0"/>
              </a:rPr>
              <a:t>.</a:t>
            </a:r>
            <a:endParaRPr lang="en-US" sz="1600" dirty="0">
              <a:highlight>
                <a:srgbClr val="00FFFF"/>
              </a:highlight>
              <a:latin typeface="Aptos" panose="020B0004020202020204" pitchFamily="34" charset="0"/>
            </a:endParaRPr>
          </a:p>
          <a:p>
            <a:pPr marL="461963" lvl="1" indent="-290513">
              <a:spcAft>
                <a:spcPts val="600"/>
              </a:spcAft>
              <a:buFont typeface="Arial" panose="020B0604020202020204" pitchFamily="34" charset="0"/>
              <a:buChar char="•"/>
            </a:pPr>
            <a:r>
              <a:rPr lang="en-US" sz="1600" dirty="0">
                <a:latin typeface="Aptos" panose="020B0004020202020204" pitchFamily="34" charset="0"/>
              </a:rPr>
              <a:t>Be sure to note in the contract or communicate to ICs the requirement that they follow Harvard Policy for any travel or out-of-pocket reimbursements, as well as requirements related to the Massachusetts </a:t>
            </a:r>
            <a:r>
              <a:rPr lang="en-US" sz="1600" dirty="0">
                <a:latin typeface="Aptos" panose="020B0004020202020204" pitchFamily="34" charset="0"/>
                <a:hlinkClick r:id="rId6"/>
              </a:rPr>
              <a:t>Performers Tax </a:t>
            </a:r>
            <a:r>
              <a:rPr lang="en-US" sz="1600" dirty="0">
                <a:latin typeface="Aptos" panose="020B0004020202020204" pitchFamily="34" charset="0"/>
              </a:rPr>
              <a:t>and tax withholding for nonresident aliens (i.e., foreign nationals) for work completed inside of the U.S. See </a:t>
            </a:r>
            <a:r>
              <a:rPr lang="en-US" sz="1600" dirty="0">
                <a:latin typeface="Aptos" panose="020B0004020202020204" pitchFamily="34" charset="0"/>
                <a:hlinkClick r:id="rId6"/>
              </a:rPr>
              <a:t>Performers Tax </a:t>
            </a:r>
            <a:r>
              <a:rPr lang="en-US" sz="1600" dirty="0">
                <a:latin typeface="Aptos" panose="020B0004020202020204" pitchFamily="34" charset="0"/>
              </a:rPr>
              <a:t>Information.</a:t>
            </a:r>
          </a:p>
          <a:p>
            <a:pPr marL="461963" lvl="1" indent="-290513">
              <a:spcAft>
                <a:spcPts val="600"/>
              </a:spcAft>
              <a:buFont typeface="Arial" panose="020B0604020202020204" pitchFamily="34" charset="0"/>
              <a:buChar char="•"/>
            </a:pPr>
            <a:r>
              <a:rPr lang="en-US" sz="1600" dirty="0">
                <a:latin typeface="Aptos" panose="020B0004020202020204" pitchFamily="34" charset="0"/>
              </a:rPr>
              <a:t>Based on the type of service, location of service and individuals tax residency status, additional taxes may be withheld.</a:t>
            </a:r>
          </a:p>
        </p:txBody>
      </p:sp>
    </p:spTree>
    <p:extLst>
      <p:ext uri="{BB962C8B-B14F-4D97-AF65-F5344CB8AC3E}">
        <p14:creationId xmlns:p14="http://schemas.microsoft.com/office/powerpoint/2010/main" val="359006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BE217-1F0A-BA00-391E-EA556259DC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D2B65D-20FB-7331-8EC1-E582E75FBB51}"/>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3E7430-F3E7-4C94-8B83-FA2A11E1C9B8}"/>
              </a:ext>
            </a:extLst>
          </p:cNvPr>
          <p:cNvSpPr>
            <a:spLocks noGrp="1"/>
          </p:cNvSpPr>
          <p:nvPr>
            <p:ph type="title"/>
          </p:nvPr>
        </p:nvSpPr>
        <p:spPr>
          <a:xfrm>
            <a:off x="747712" y="136525"/>
            <a:ext cx="10515600" cy="1325563"/>
          </a:xfrm>
        </p:spPr>
        <p:txBody>
          <a:bodyPr>
            <a:normAutofit/>
          </a:bodyPr>
          <a:lstStyle/>
          <a:p>
            <a:r>
              <a:rPr lang="en-US" dirty="0">
                <a:latin typeface="Franklin Gothic Book" panose="020B0503020102020204" pitchFamily="34" charset="0"/>
              </a:rPr>
              <a:t>Once Work has Been Completed – Local Hiring Department and Approvers</a:t>
            </a:r>
            <a:endParaRPr lang="en-US" sz="1400"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A3EB6057-8906-1511-120B-01D52F45AB16}"/>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5C14982B-F86D-12A6-C6FB-07D7D90D7A7F}"/>
              </a:ext>
            </a:extLst>
          </p:cNvPr>
          <p:cNvSpPr>
            <a:spLocks noGrp="1"/>
          </p:cNvSpPr>
          <p:nvPr>
            <p:ph type="sldNum" sz="quarter" idx="12"/>
          </p:nvPr>
        </p:nvSpPr>
        <p:spPr/>
        <p:txBody>
          <a:bodyPr/>
          <a:lstStyle/>
          <a:p>
            <a:fld id="{A6AF1B4E-90EC-4A51-B6E5-B702C054ECB0}" type="slidenum">
              <a:rPr lang="en-US" smtClean="0"/>
              <a:t>28</a:t>
            </a:fld>
            <a:endParaRPr lang="en-US" dirty="0"/>
          </a:p>
        </p:txBody>
      </p:sp>
      <p:sp>
        <p:nvSpPr>
          <p:cNvPr id="7" name="TextBox 6">
            <a:extLst>
              <a:ext uri="{FF2B5EF4-FFF2-40B4-BE49-F238E27FC236}">
                <a16:creationId xmlns:a16="http://schemas.microsoft.com/office/drawing/2014/main" id="{0C231844-CC66-9DCB-1AD8-1FC60EC9B6BE}"/>
              </a:ext>
            </a:extLst>
          </p:cNvPr>
          <p:cNvSpPr txBox="1"/>
          <p:nvPr/>
        </p:nvSpPr>
        <p:spPr>
          <a:xfrm>
            <a:off x="657224" y="1616683"/>
            <a:ext cx="10696575" cy="4647426"/>
          </a:xfrm>
          <a:prstGeom prst="rect">
            <a:avLst/>
          </a:prstGeom>
          <a:noFill/>
        </p:spPr>
        <p:txBody>
          <a:bodyPr wrap="square">
            <a:spAutoFit/>
          </a:bodyPr>
          <a:lstStyle/>
          <a:p>
            <a:pPr>
              <a:spcAft>
                <a:spcPts val="600"/>
              </a:spcAft>
            </a:pPr>
            <a:r>
              <a:rPr lang="en-US" dirty="0">
                <a:latin typeface="Aptos" panose="020B0004020202020204" pitchFamily="34" charset="0"/>
              </a:rPr>
              <a:t>After the work has been completed to the hiring department or unit’s satisfaction, the IC must submit an invoice and any other documentation to the school or unit for processing. </a:t>
            </a:r>
          </a:p>
          <a:p>
            <a:pPr marL="285750" indent="-285750">
              <a:spcAft>
                <a:spcPts val="600"/>
              </a:spcAft>
              <a:buFont typeface="Arial" panose="020B0604020202020204" pitchFamily="34" charset="0"/>
              <a:buChar char="•"/>
            </a:pPr>
            <a:r>
              <a:rPr lang="en-US" sz="1600" dirty="0">
                <a:latin typeface="Aptos" panose="020B0004020202020204" pitchFamily="34" charset="0"/>
              </a:rPr>
              <a:t>Purchasers and requestors should confirm that the required documentation has been completed (ICQ and contract) and review the invoice following the </a:t>
            </a:r>
            <a:r>
              <a:rPr lang="en-US" sz="1600" u="sng" dirty="0">
                <a:latin typeface="Aptos" panose="020B0004020202020204" pitchFamily="34" charset="0"/>
                <a:hlinkClick r:id="rId3"/>
              </a:rPr>
              <a:t>Responsibilities of Purchasers, Preparers and Approvers</a:t>
            </a:r>
            <a:r>
              <a:rPr lang="en-US" sz="1600" dirty="0">
                <a:latin typeface="Aptos" panose="020B0004020202020204" pitchFamily="34" charset="0"/>
              </a:rPr>
              <a:t> (ROPPA) policy. </a:t>
            </a:r>
          </a:p>
          <a:p>
            <a:pPr marL="285750" indent="-285750">
              <a:spcAft>
                <a:spcPts val="600"/>
              </a:spcAft>
              <a:buFont typeface="Arial" panose="020B0604020202020204" pitchFamily="34" charset="0"/>
              <a:buChar char="•"/>
            </a:pPr>
            <a:r>
              <a:rPr lang="en-US" sz="1600" dirty="0">
                <a:latin typeface="Aptos" panose="020B0004020202020204" pitchFamily="34" charset="0"/>
              </a:rPr>
              <a:t>Payment through B2P is the only acceptable method of payment for independent contractors. Harvard must not pay for IC services via out-of-pocket or by using a Harvard Corporate Card or Pcard.</a:t>
            </a:r>
          </a:p>
          <a:p>
            <a:pPr marL="285750" lvl="0" indent="-285750">
              <a:spcAft>
                <a:spcPts val="600"/>
              </a:spcAft>
              <a:buFont typeface="Arial" panose="020B0604020202020204" pitchFamily="34" charset="0"/>
              <a:buChar char="•"/>
            </a:pPr>
            <a:r>
              <a:rPr lang="en-US" sz="1600" dirty="0">
                <a:latin typeface="Aptos" panose="020B0004020202020204" pitchFamily="34" charset="0"/>
              </a:rPr>
              <a:t>Check if individual is set up as a supplier and collect required documentation to set individual up as needed.</a:t>
            </a:r>
          </a:p>
          <a:p>
            <a:pPr marL="285750" indent="-285750">
              <a:spcAft>
                <a:spcPts val="600"/>
              </a:spcAft>
              <a:buFont typeface="Arial" panose="020B0604020202020204" pitchFamily="34" charset="0"/>
              <a:buChar char="•"/>
            </a:pPr>
            <a:r>
              <a:rPr lang="en-US" sz="1600" dirty="0">
                <a:latin typeface="Aptos" panose="020B0004020202020204" pitchFamily="34" charset="0"/>
              </a:rPr>
              <a:t>Review and prepare invoice for payment:</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Invoices should be itemized.</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Be sure to note if work was completed within or outside the U.S.</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Use the appropriate object code based on the services completed.</a:t>
            </a:r>
          </a:p>
          <a:p>
            <a:pPr marL="1023937" lvl="2" indent="-285750">
              <a:spcAft>
                <a:spcPts val="600"/>
              </a:spcAft>
              <a:buFont typeface="Wingdings" panose="05000000000000000000" pitchFamily="2" charset="2"/>
              <a:buChar char="§"/>
            </a:pPr>
            <a:r>
              <a:rPr lang="en-US" sz="1400" dirty="0">
                <a:latin typeface="Aptos" panose="020B0004020202020204" pitchFamily="34" charset="0"/>
              </a:rPr>
              <a:t>Use object codes 8690 or 8692 for ICs who earn income connected with performances  in Massachusetts. Use 8691 for ICS who earn income connected with performances outside of Massachusetts. See </a:t>
            </a:r>
            <a:r>
              <a:rPr lang="en-US" sz="1400" u="sng" dirty="0">
                <a:solidFill>
                  <a:srgbClr val="0070C0"/>
                </a:solidFill>
                <a:latin typeface="Aptos" panose="020B0004020202020204" pitchFamily="34" charset="0"/>
                <a:hlinkClick r:id="rId4">
                  <a:extLst>
                    <a:ext uri="{A12FA001-AC4F-418D-AE19-62706E023703}">
                      <ahyp:hlinkClr xmlns:ahyp="http://schemas.microsoft.com/office/drawing/2018/hyperlinkcolor" val="tx"/>
                    </a:ext>
                  </a:extLst>
                </a:hlinkClick>
              </a:rPr>
              <a:t>Performers Tax</a:t>
            </a:r>
            <a:r>
              <a:rPr lang="en-US" sz="1400" dirty="0">
                <a:solidFill>
                  <a:srgbClr val="0070C0"/>
                </a:solidFill>
                <a:latin typeface="Aptos" panose="020B0004020202020204" pitchFamily="34" charset="0"/>
              </a:rPr>
              <a:t> </a:t>
            </a:r>
            <a:r>
              <a:rPr lang="en-US" sz="1400" dirty="0">
                <a:latin typeface="Aptos" panose="020B0004020202020204" pitchFamily="34" charset="0"/>
              </a:rPr>
              <a:t>for additional information.</a:t>
            </a:r>
          </a:p>
          <a:p>
            <a:pPr marL="1023937" lvl="2" indent="-285750">
              <a:spcAft>
                <a:spcPts val="600"/>
              </a:spcAft>
              <a:buFont typeface="Wingdings" panose="05000000000000000000" pitchFamily="2" charset="2"/>
              <a:buChar char="§"/>
            </a:pPr>
            <a:r>
              <a:rPr lang="en-US" sz="1400" dirty="0">
                <a:latin typeface="Aptos" panose="020B0004020202020204" pitchFamily="34" charset="0"/>
              </a:rPr>
              <a:t>Other professional services (i.e., not performances) are generally processed within the M784 object code range though other object codes may also be appropriate.</a:t>
            </a:r>
          </a:p>
          <a:p>
            <a:pPr marL="1023937" lvl="2" indent="-285750">
              <a:spcAft>
                <a:spcPts val="600"/>
              </a:spcAft>
              <a:buFont typeface="Wingdings" panose="05000000000000000000" pitchFamily="2" charset="2"/>
              <a:buChar char="§"/>
            </a:pPr>
            <a:r>
              <a:rPr lang="en-US" sz="1400" dirty="0">
                <a:latin typeface="Aptos" panose="020B0004020202020204" pitchFamily="34" charset="0"/>
              </a:rPr>
              <a:t>True, non-performance honoraria use object code 8694. See </a:t>
            </a:r>
            <a:r>
              <a:rPr lang="en-US" sz="1400" u="sng" dirty="0">
                <a:solidFill>
                  <a:srgbClr val="0070C0"/>
                </a:solidFill>
                <a:latin typeface="Aptos" panose="020B0004020202020204" pitchFamily="34" charset="0"/>
                <a:hlinkClick r:id="rId4">
                  <a:extLst>
                    <a:ext uri="{A12FA001-AC4F-418D-AE19-62706E023703}">
                      <ahyp:hlinkClr xmlns:ahyp="http://schemas.microsoft.com/office/drawing/2018/hyperlinkcolor" val="tx"/>
                    </a:ext>
                  </a:extLst>
                </a:hlinkClick>
              </a:rPr>
              <a:t>Performers Tax</a:t>
            </a:r>
            <a:r>
              <a:rPr lang="en-US" sz="1400" dirty="0">
                <a:solidFill>
                  <a:srgbClr val="0070C0"/>
                </a:solidFill>
                <a:latin typeface="Aptos" panose="020B0004020202020204" pitchFamily="34" charset="0"/>
              </a:rPr>
              <a:t> </a:t>
            </a:r>
            <a:r>
              <a:rPr lang="en-US" sz="1400" dirty="0">
                <a:latin typeface="Aptos" panose="020B0004020202020204" pitchFamily="34" charset="0"/>
              </a:rPr>
              <a:t>for additional information.</a:t>
            </a:r>
          </a:p>
        </p:txBody>
      </p:sp>
    </p:spTree>
    <p:extLst>
      <p:ext uri="{BB962C8B-B14F-4D97-AF65-F5344CB8AC3E}">
        <p14:creationId xmlns:p14="http://schemas.microsoft.com/office/powerpoint/2010/main" val="216061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D2BA-AE37-9E48-FD05-DB42A15B865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FE328D-A7FE-7783-F73F-C69AB333CFA2}"/>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1DBB-36C4-97E9-FCE4-109580FC0374}"/>
              </a:ext>
            </a:extLst>
          </p:cNvPr>
          <p:cNvSpPr>
            <a:spLocks noGrp="1"/>
          </p:cNvSpPr>
          <p:nvPr>
            <p:ph type="title"/>
          </p:nvPr>
        </p:nvSpPr>
        <p:spPr>
          <a:xfrm>
            <a:off x="747711" y="136525"/>
            <a:ext cx="10696575" cy="1325563"/>
          </a:xfrm>
        </p:spPr>
        <p:txBody>
          <a:bodyPr>
            <a:normAutofit/>
          </a:bodyPr>
          <a:lstStyle/>
          <a:p>
            <a:r>
              <a:rPr lang="en-US" dirty="0">
                <a:latin typeface="Franklin Gothic Book" panose="020B0503020102020204" pitchFamily="34" charset="0"/>
              </a:rPr>
              <a:t>Once Work has Been Completed – Approvers</a:t>
            </a:r>
            <a:endParaRPr lang="en-US" sz="1400"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BD9E23AD-2FEB-536A-A826-1875E5F78B6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96152C05-F7A0-A5A3-C373-1B9C42D9DD80}"/>
              </a:ext>
            </a:extLst>
          </p:cNvPr>
          <p:cNvSpPr>
            <a:spLocks noGrp="1"/>
          </p:cNvSpPr>
          <p:nvPr>
            <p:ph type="sldNum" sz="quarter" idx="12"/>
          </p:nvPr>
        </p:nvSpPr>
        <p:spPr/>
        <p:txBody>
          <a:bodyPr/>
          <a:lstStyle/>
          <a:p>
            <a:fld id="{A6AF1B4E-90EC-4A51-B6E5-B702C054ECB0}" type="slidenum">
              <a:rPr lang="en-US" smtClean="0"/>
              <a:t>29</a:t>
            </a:fld>
            <a:endParaRPr lang="en-US" dirty="0"/>
          </a:p>
        </p:txBody>
      </p:sp>
      <p:sp>
        <p:nvSpPr>
          <p:cNvPr id="7" name="TextBox 6">
            <a:extLst>
              <a:ext uri="{FF2B5EF4-FFF2-40B4-BE49-F238E27FC236}">
                <a16:creationId xmlns:a16="http://schemas.microsoft.com/office/drawing/2014/main" id="{F06E0188-835E-0A69-3E70-88B10B6B705C}"/>
              </a:ext>
            </a:extLst>
          </p:cNvPr>
          <p:cNvSpPr txBox="1"/>
          <p:nvPr/>
        </p:nvSpPr>
        <p:spPr>
          <a:xfrm>
            <a:off x="657225" y="1462088"/>
            <a:ext cx="10696575" cy="4770537"/>
          </a:xfrm>
          <a:prstGeom prst="rect">
            <a:avLst/>
          </a:prstGeom>
          <a:noFill/>
        </p:spPr>
        <p:txBody>
          <a:bodyPr wrap="square">
            <a:spAutoFit/>
          </a:bodyPr>
          <a:lstStyle/>
          <a:p>
            <a:r>
              <a:rPr lang="en-US" dirty="0">
                <a:latin typeface="Aptos" panose="020B0004020202020204" pitchFamily="34" charset="0"/>
              </a:rPr>
              <a:t>Accounts Payable Approver Responsibilities</a:t>
            </a:r>
          </a:p>
          <a:p>
            <a:pPr marL="461963" lvl="2" indent="-234950">
              <a:buFont typeface="Arial" panose="020B0604020202020204" pitchFamily="34" charset="0"/>
              <a:buChar char="•"/>
            </a:pPr>
            <a:r>
              <a:rPr lang="en-US" sz="1600" dirty="0">
                <a:latin typeface="Aptos" panose="020B0004020202020204" pitchFamily="34" charset="0"/>
              </a:rPr>
              <a:t>When submitting the invoice for approval, the hiring department or unit must have completed the required documentation listed below and the approver is responsible for ensuring that the required documentation has been completed before any payment is issued.</a:t>
            </a:r>
          </a:p>
          <a:p>
            <a:pPr marL="0" lvl="1"/>
            <a:endParaRPr lang="en-US" sz="1600" dirty="0">
              <a:latin typeface="Aptos" panose="020B0004020202020204" pitchFamily="34" charset="0"/>
            </a:endParaRPr>
          </a:p>
          <a:p>
            <a:r>
              <a:rPr lang="en-US" dirty="0">
                <a:latin typeface="Aptos" panose="020B0004020202020204" pitchFamily="34" charset="0"/>
              </a:rPr>
              <a:t>Required Documentation </a:t>
            </a:r>
          </a:p>
          <a:p>
            <a:pPr marL="461963" lvl="1" indent="-234950">
              <a:buFont typeface="Arial" panose="020B0604020202020204" pitchFamily="34" charset="0"/>
              <a:buChar char="•"/>
            </a:pPr>
            <a:r>
              <a:rPr lang="en-US" sz="1600" dirty="0">
                <a:latin typeface="Aptos" panose="020B0004020202020204" pitchFamily="34" charset="0"/>
              </a:rPr>
              <a:t>A completed questionnaire (ICQ), signed by HR, approving the classification of the individual as an IC </a:t>
            </a:r>
            <a:r>
              <a:rPr lang="en-US" sz="1600" b="1" dirty="0">
                <a:latin typeface="Aptos" panose="020B0004020202020204" pitchFamily="34" charset="0"/>
              </a:rPr>
              <a:t>or </a:t>
            </a:r>
            <a:r>
              <a:rPr lang="en-US" sz="1600" dirty="0">
                <a:latin typeface="Aptos" panose="020B0004020202020204" pitchFamily="34" charset="0"/>
              </a:rPr>
              <a:t>the IC Questionnaire Exception Attestation Form or language that confirms the contractor meets IC Policy exceptions.</a:t>
            </a:r>
          </a:p>
          <a:p>
            <a:pPr marL="461963" lvl="1" indent="-234950">
              <a:buFont typeface="Arial" panose="020B0604020202020204" pitchFamily="34" charset="0"/>
              <a:buChar char="•"/>
            </a:pPr>
            <a:r>
              <a:rPr lang="en-US" sz="1600" dirty="0">
                <a:latin typeface="Aptos" panose="020B0004020202020204" pitchFamily="34" charset="0"/>
              </a:rPr>
              <a:t>The completed ICQ may be submitted with the invoice or evidenced in some other way. Some Schools or Units may use Buy-to-Pay Contract Management Tool as an ICQ and contract management tool or have other internal processes for tracking that the ICQ has been completed.</a:t>
            </a:r>
          </a:p>
          <a:p>
            <a:pPr marL="461963" lvl="1" indent="-234950">
              <a:buFont typeface="Arial" panose="020B0604020202020204" pitchFamily="34" charset="0"/>
              <a:buChar char="•"/>
            </a:pPr>
            <a:r>
              <a:rPr lang="en-US" sz="1600" dirty="0">
                <a:latin typeface="Aptos" panose="020B0004020202020204" pitchFamily="34" charset="0"/>
              </a:rPr>
              <a:t>An invoice (itemized is best practice) or payment in lieu of form (e.g., guest speakers).</a:t>
            </a:r>
          </a:p>
          <a:p>
            <a:pPr marL="0" lvl="1"/>
            <a:endParaRPr lang="en-US" dirty="0">
              <a:latin typeface="Aptos" panose="020B0004020202020204" pitchFamily="34" charset="0"/>
            </a:endParaRPr>
          </a:p>
          <a:p>
            <a:r>
              <a:rPr lang="en-US" dirty="0">
                <a:latin typeface="Aptos" panose="020B0004020202020204" pitchFamily="34" charset="0"/>
              </a:rPr>
              <a:t>Approvers must review the documentation and invoice following the </a:t>
            </a:r>
            <a:r>
              <a:rPr lang="en-US" u="sng" dirty="0">
                <a:latin typeface="Aptos" panose="020B0004020202020204" pitchFamily="34" charset="0"/>
                <a:hlinkClick r:id="rId3"/>
              </a:rPr>
              <a:t>Responsibilities of Purchasers, Preparers and Approvers</a:t>
            </a:r>
            <a:r>
              <a:rPr lang="en-US" dirty="0">
                <a:latin typeface="Aptos" panose="020B0004020202020204" pitchFamily="34" charset="0"/>
              </a:rPr>
              <a:t> (ROPPA) policy. </a:t>
            </a:r>
          </a:p>
          <a:p>
            <a:pPr marL="0" lvl="1"/>
            <a:endParaRPr lang="en-US" dirty="0">
              <a:latin typeface="Aptos" panose="020B0004020202020204" pitchFamily="34" charset="0"/>
            </a:endParaRPr>
          </a:p>
          <a:p>
            <a:r>
              <a:rPr lang="en-US" dirty="0">
                <a:latin typeface="Aptos" panose="020B0004020202020204" pitchFamily="34" charset="0"/>
              </a:rPr>
              <a:t>If the approver does not receive or have evidence of the above required documentation, the payment </a:t>
            </a:r>
            <a:r>
              <a:rPr lang="en-US" b="1" dirty="0">
                <a:latin typeface="Aptos" panose="020B0004020202020204" pitchFamily="34" charset="0"/>
              </a:rPr>
              <a:t>cannot</a:t>
            </a:r>
            <a:r>
              <a:rPr lang="en-US" dirty="0">
                <a:latin typeface="Aptos" panose="020B0004020202020204" pitchFamily="34" charset="0"/>
              </a:rPr>
              <a:t> be processed.</a:t>
            </a:r>
          </a:p>
        </p:txBody>
      </p:sp>
    </p:spTree>
    <p:extLst>
      <p:ext uri="{BB962C8B-B14F-4D97-AF65-F5344CB8AC3E}">
        <p14:creationId xmlns:p14="http://schemas.microsoft.com/office/powerpoint/2010/main" val="171255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71EA7-E7CD-8749-DE6F-33398D7C64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6764E01-7AA9-98A0-68DD-09C3A0F0297E}"/>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6CAEAE-1558-0B08-F416-517166502731}"/>
              </a:ext>
            </a:extLst>
          </p:cNvPr>
          <p:cNvSpPr>
            <a:spLocks noGrp="1"/>
          </p:cNvSpPr>
          <p:nvPr>
            <p:ph type="title"/>
          </p:nvPr>
        </p:nvSpPr>
        <p:spPr>
          <a:xfrm>
            <a:off x="640080" y="216972"/>
            <a:ext cx="10515600" cy="1325563"/>
          </a:xfrm>
        </p:spPr>
        <p:txBody>
          <a:bodyPr/>
          <a:lstStyle/>
          <a:p>
            <a:r>
              <a:rPr lang="en-US" dirty="0">
                <a:solidFill>
                  <a:schemeClr val="bg1"/>
                </a:solidFill>
                <a:latin typeface="Franklin Gothic Book" panose="020B0503020102020204" pitchFamily="34" charset="0"/>
              </a:rPr>
              <a:t>Course Overview</a:t>
            </a:r>
          </a:p>
        </p:txBody>
      </p:sp>
      <p:sp>
        <p:nvSpPr>
          <p:cNvPr id="4" name="TextBox 3">
            <a:extLst>
              <a:ext uri="{FF2B5EF4-FFF2-40B4-BE49-F238E27FC236}">
                <a16:creationId xmlns:a16="http://schemas.microsoft.com/office/drawing/2014/main" id="{6DFC8FE3-74A5-C6AB-EDE1-E5CB4F3DC6D1}"/>
              </a:ext>
            </a:extLst>
          </p:cNvPr>
          <p:cNvSpPr txBox="1"/>
          <p:nvPr/>
        </p:nvSpPr>
        <p:spPr>
          <a:xfrm>
            <a:off x="640080" y="2138870"/>
            <a:ext cx="10515600" cy="2046714"/>
          </a:xfrm>
          <a:prstGeom prst="rect">
            <a:avLst/>
          </a:prstGeom>
          <a:noFill/>
        </p:spPr>
        <p:txBody>
          <a:bodyPr wrap="square" lIns="91440" tIns="45720" rIns="91440" bIns="45720" rtlCol="0" anchor="t">
            <a:spAutoFit/>
          </a:bodyPr>
          <a:lstStyle/>
          <a:p>
            <a:pPr>
              <a:spcAft>
                <a:spcPts val="1800"/>
              </a:spcAft>
            </a:pPr>
            <a:r>
              <a:rPr lang="en-US" dirty="0">
                <a:latin typeface="Aptos" panose="020B0004020202020204" pitchFamily="34" charset="0"/>
              </a:rPr>
              <a:t>This session provides an overview of the </a:t>
            </a:r>
            <a:r>
              <a:rPr lang="en-US" dirty="0">
                <a:latin typeface="Aptos" panose="020B0004020202020204" pitchFamily="34" charset="0"/>
                <a:hlinkClick r:id="rId3"/>
              </a:rPr>
              <a:t>Independent Contractor Policy</a:t>
            </a:r>
            <a:r>
              <a:rPr lang="en-US" dirty="0">
                <a:latin typeface="Aptos" panose="020B0004020202020204" pitchFamily="34" charset="0"/>
              </a:rPr>
              <a:t>. </a:t>
            </a:r>
          </a:p>
          <a:p>
            <a:pPr marL="285750" indent="-285750">
              <a:spcAft>
                <a:spcPts val="1200"/>
              </a:spcAft>
              <a:buFont typeface="Arial" panose="020B0604020202020204" pitchFamily="34" charset="0"/>
              <a:buChar char="•"/>
            </a:pPr>
            <a:r>
              <a:rPr lang="en-US" sz="1600" b="1" dirty="0">
                <a:latin typeface="Aptos" panose="020B0004020202020204" pitchFamily="34" charset="0"/>
              </a:rPr>
              <a:t>Policy history and overview.</a:t>
            </a:r>
          </a:p>
          <a:p>
            <a:pPr marL="285750" indent="-285750">
              <a:spcAft>
                <a:spcPts val="1200"/>
              </a:spcAft>
              <a:buFont typeface="Arial" panose="020B0604020202020204" pitchFamily="34" charset="0"/>
              <a:buChar char="•"/>
            </a:pPr>
            <a:r>
              <a:rPr lang="en-US" sz="1600" b="1" dirty="0">
                <a:latin typeface="Aptos" panose="020B0004020202020204" pitchFamily="34" charset="0"/>
              </a:rPr>
              <a:t>Clarify workflow, timing, roles and responsibilities.</a:t>
            </a:r>
            <a:endParaRPr lang="en-US" sz="1600" dirty="0">
              <a:latin typeface="Aptos" panose="020B0004020202020204" pitchFamily="34" charset="0"/>
            </a:endParaRPr>
          </a:p>
          <a:p>
            <a:pPr marL="285750" indent="-285750">
              <a:spcAft>
                <a:spcPts val="1200"/>
              </a:spcAft>
              <a:buFont typeface="Arial" panose="020B0604020202020204" pitchFamily="34" charset="0"/>
              <a:buChar char="•"/>
            </a:pPr>
            <a:r>
              <a:rPr lang="en-US" sz="1600" dirty="0">
                <a:latin typeface="Aptos" panose="020B0004020202020204" pitchFamily="34" charset="0"/>
              </a:rPr>
              <a:t>Review the Independent Contractor Questionnaire (ICQ)  and the three-part legal test. </a:t>
            </a:r>
          </a:p>
          <a:p>
            <a:pPr marL="285750" indent="-285750">
              <a:spcAft>
                <a:spcPts val="1200"/>
              </a:spcAft>
              <a:buFont typeface="Arial" panose="020B0604020202020204" pitchFamily="34" charset="0"/>
              <a:buChar char="•"/>
            </a:pPr>
            <a:r>
              <a:rPr lang="en-US" sz="1600" dirty="0">
                <a:latin typeface="Aptos" panose="020B0004020202020204" pitchFamily="34" charset="0"/>
              </a:rPr>
              <a:t>Reinforce resources available.</a:t>
            </a:r>
          </a:p>
        </p:txBody>
      </p:sp>
      <p:sp>
        <p:nvSpPr>
          <p:cNvPr id="6" name="Footer Placeholder 5">
            <a:extLst>
              <a:ext uri="{FF2B5EF4-FFF2-40B4-BE49-F238E27FC236}">
                <a16:creationId xmlns:a16="http://schemas.microsoft.com/office/drawing/2014/main" id="{B0D7FBCC-86B5-810B-0C45-D49F04B3A04D}"/>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C62A1DB2-AD5B-9036-FA54-968761E5947F}"/>
              </a:ext>
            </a:extLst>
          </p:cNvPr>
          <p:cNvSpPr>
            <a:spLocks noGrp="1"/>
          </p:cNvSpPr>
          <p:nvPr>
            <p:ph type="sldNum" sz="quarter" idx="12"/>
          </p:nvPr>
        </p:nvSpPr>
        <p:spPr/>
        <p:txBody>
          <a:bodyPr/>
          <a:lstStyle/>
          <a:p>
            <a:fld id="{A6AF1B4E-90EC-4A51-B6E5-B702C054ECB0}" type="slidenum">
              <a:rPr lang="en-US" smtClean="0"/>
              <a:t>3</a:t>
            </a:fld>
            <a:endParaRPr lang="en-US" dirty="0"/>
          </a:p>
        </p:txBody>
      </p:sp>
    </p:spTree>
    <p:extLst>
      <p:ext uri="{BB962C8B-B14F-4D97-AF65-F5344CB8AC3E}">
        <p14:creationId xmlns:p14="http://schemas.microsoft.com/office/powerpoint/2010/main" val="323842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F157-F584-DEDC-3247-9961B12847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467D394-F98B-FF2E-911D-31F5CBCFAFA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CFB170-A7D6-6191-86E4-AA6E6D0928CA}"/>
              </a:ext>
            </a:extLst>
          </p:cNvPr>
          <p:cNvSpPr>
            <a:spLocks noGrp="1"/>
          </p:cNvSpPr>
          <p:nvPr>
            <p:ph type="title"/>
          </p:nvPr>
        </p:nvSpPr>
        <p:spPr>
          <a:xfrm>
            <a:off x="747712" y="136525"/>
            <a:ext cx="10515600" cy="1325563"/>
          </a:xfrm>
        </p:spPr>
        <p:txBody>
          <a:bodyPr>
            <a:normAutofit/>
          </a:bodyPr>
          <a:lstStyle/>
          <a:p>
            <a:r>
              <a:rPr lang="en-US" dirty="0">
                <a:latin typeface="Franklin Gothic Book" panose="020B0503020102020204" pitchFamily="34" charset="0"/>
              </a:rPr>
              <a:t>Record Retention</a:t>
            </a:r>
            <a:endParaRPr lang="en-US" sz="1400" dirty="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7FDDEE88-23EF-DCD6-6078-76D584936142}"/>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5B70E2DB-51DA-5403-5891-CC849E978856}"/>
              </a:ext>
            </a:extLst>
          </p:cNvPr>
          <p:cNvSpPr>
            <a:spLocks noGrp="1"/>
          </p:cNvSpPr>
          <p:nvPr>
            <p:ph type="sldNum" sz="quarter" idx="12"/>
          </p:nvPr>
        </p:nvSpPr>
        <p:spPr/>
        <p:txBody>
          <a:bodyPr/>
          <a:lstStyle/>
          <a:p>
            <a:fld id="{A6AF1B4E-90EC-4A51-B6E5-B702C054ECB0}" type="slidenum">
              <a:rPr lang="en-US" smtClean="0"/>
              <a:t>30</a:t>
            </a:fld>
            <a:endParaRPr lang="en-US" dirty="0"/>
          </a:p>
        </p:txBody>
      </p:sp>
      <p:sp>
        <p:nvSpPr>
          <p:cNvPr id="7" name="TextBox 6">
            <a:extLst>
              <a:ext uri="{FF2B5EF4-FFF2-40B4-BE49-F238E27FC236}">
                <a16:creationId xmlns:a16="http://schemas.microsoft.com/office/drawing/2014/main" id="{BF0A9BD2-E674-53C8-EDE1-DB8FB79DD05A}"/>
              </a:ext>
            </a:extLst>
          </p:cNvPr>
          <p:cNvSpPr txBox="1"/>
          <p:nvPr/>
        </p:nvSpPr>
        <p:spPr>
          <a:xfrm>
            <a:off x="657225" y="1462088"/>
            <a:ext cx="10696575" cy="2954655"/>
          </a:xfrm>
          <a:prstGeom prst="rect">
            <a:avLst/>
          </a:prstGeom>
          <a:noFill/>
        </p:spPr>
        <p:txBody>
          <a:bodyPr wrap="square">
            <a:spAutoFit/>
          </a:bodyPr>
          <a:lstStyle/>
          <a:p>
            <a:pPr marL="0" lvl="4"/>
            <a:r>
              <a:rPr lang="en-US" dirty="0"/>
              <a:t>Follow University’s </a:t>
            </a:r>
            <a:r>
              <a:rPr lang="en-US" dirty="0">
                <a:hlinkClick r:id="rId3"/>
              </a:rPr>
              <a:t>General Records Schedule </a:t>
            </a:r>
            <a:endParaRPr lang="en-US" dirty="0"/>
          </a:p>
          <a:p>
            <a:pPr marL="342900" lvl="4" indent="-342900">
              <a:buFont typeface="Arial" panose="020B0604020202020204" pitchFamily="34" charset="0"/>
              <a:buChar char="•"/>
            </a:pPr>
            <a:r>
              <a:rPr lang="en-US" sz="1600" dirty="0"/>
              <a:t>Contracts, RFPs, ICQs and related materials should be retained for six years after final payment.</a:t>
            </a:r>
          </a:p>
          <a:p>
            <a:pPr marL="342900" lvl="4" indent="-342900">
              <a:buFont typeface="Arial" panose="020B0604020202020204" pitchFamily="34" charset="0"/>
              <a:buChar char="•"/>
            </a:pPr>
            <a:r>
              <a:rPr lang="en-US" sz="1600" dirty="0"/>
              <a:t>Invoices must be retained 4 years after the end of the fiscal year for nonsponsored or, for sponsored, 7 years after the final project account closing unless a longer period is specified by the sponsor.</a:t>
            </a:r>
          </a:p>
          <a:p>
            <a:pPr marL="457200" lvl="5"/>
            <a:endParaRPr lang="en-US" sz="2000" dirty="0"/>
          </a:p>
          <a:p>
            <a:r>
              <a:rPr lang="en-US" sz="1600" dirty="0"/>
              <a:t>Note: The Buy-to-Pay (B2P) system will retain all materials uploaded into the system indefinitely. Materials retained include the electronic record, invoice, vendor justification form, independent contractor questionnaire, and any other materials uploaded to a record. B2P has a 5MB file size limit, with 10 files/attachments per requisition.</a:t>
            </a:r>
          </a:p>
          <a:p>
            <a:endParaRPr lang="en-US" sz="2000" dirty="0"/>
          </a:p>
          <a:p>
            <a:r>
              <a:rPr lang="en-US" sz="1600" dirty="0"/>
              <a:t>Best practice is to keep documents in B2P since it is the first place Central Administration and Sponsored Research will go in the event of an audit.</a:t>
            </a:r>
          </a:p>
        </p:txBody>
      </p:sp>
    </p:spTree>
    <p:extLst>
      <p:ext uri="{BB962C8B-B14F-4D97-AF65-F5344CB8AC3E}">
        <p14:creationId xmlns:p14="http://schemas.microsoft.com/office/powerpoint/2010/main" val="3924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4B3E4-C6A6-2E31-D2D7-8B1D78B92F3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D36110-6403-FFE3-FCA9-64CA884C30ED}"/>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F82206-7BA4-6E74-1709-5189C741F701}"/>
              </a:ext>
            </a:extLst>
          </p:cNvPr>
          <p:cNvSpPr>
            <a:spLocks noGrp="1"/>
          </p:cNvSpPr>
          <p:nvPr>
            <p:ph type="title"/>
          </p:nvPr>
        </p:nvSpPr>
        <p:spPr>
          <a:xfrm>
            <a:off x="838199" y="109979"/>
            <a:ext cx="10515600" cy="1325563"/>
          </a:xfrm>
        </p:spPr>
        <p:txBody>
          <a:bodyPr>
            <a:normAutofit/>
          </a:bodyPr>
          <a:lstStyle/>
          <a:p>
            <a:r>
              <a:rPr lang="en-US" dirty="0">
                <a:latin typeface="Franklin Gothic Book" panose="020B0503020102020204" pitchFamily="34" charset="0"/>
              </a:rPr>
              <a:t>A Recap of the Most Important Points</a:t>
            </a:r>
          </a:p>
        </p:txBody>
      </p:sp>
      <p:sp>
        <p:nvSpPr>
          <p:cNvPr id="4" name="TextBox 3">
            <a:extLst>
              <a:ext uri="{FF2B5EF4-FFF2-40B4-BE49-F238E27FC236}">
                <a16:creationId xmlns:a16="http://schemas.microsoft.com/office/drawing/2014/main" id="{500D622D-BA8D-45BC-A7D1-A1D45413CCE6}"/>
              </a:ext>
            </a:extLst>
          </p:cNvPr>
          <p:cNvSpPr txBox="1"/>
          <p:nvPr/>
        </p:nvSpPr>
        <p:spPr>
          <a:xfrm>
            <a:off x="838199" y="1531250"/>
            <a:ext cx="10515600" cy="4662815"/>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Any individual or single-employee company performing services for Harvard is considered an employee unless the 3-part Massachusetts IC test is met.</a:t>
            </a: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This policy applies </a:t>
            </a:r>
            <a:r>
              <a:rPr lang="en-US" sz="1900" b="1" dirty="0">
                <a:latin typeface="Aptos" panose="020B0004020202020204" pitchFamily="34" charset="0"/>
                <a:ea typeface="Calibri"/>
                <a:cs typeface="Calibri"/>
              </a:rPr>
              <a:t>regardless</a:t>
            </a:r>
            <a:r>
              <a:rPr lang="en-US" sz="1900" dirty="0">
                <a:latin typeface="Aptos" panose="020B0004020202020204" pitchFamily="34" charset="0"/>
                <a:ea typeface="Calibri"/>
                <a:cs typeface="Calibri"/>
              </a:rPr>
              <a:t> of what the payment is called and where the activity is taking place. </a:t>
            </a:r>
          </a:p>
          <a:p>
            <a:pPr marL="342900" indent="-342900">
              <a:spcAft>
                <a:spcPts val="600"/>
              </a:spcAft>
              <a:buFont typeface="Arial" panose="020B0604020202020204" pitchFamily="34" charset="0"/>
              <a:buChar char="•"/>
            </a:pPr>
            <a:r>
              <a:rPr lang="en-US" sz="2000" dirty="0"/>
              <a:t>A worker or department’s preference </a:t>
            </a:r>
            <a:r>
              <a:rPr lang="en-US" sz="2000" b="1" dirty="0"/>
              <a:t>is not relevant </a:t>
            </a:r>
            <a:r>
              <a:rPr lang="en-US" sz="2000" dirty="0"/>
              <a:t>to the classification determination</a:t>
            </a:r>
            <a:endParaRPr lang="en-US" sz="1900" dirty="0">
              <a:latin typeface="Aptos" panose="020B0004020202020204" pitchFamily="34" charset="0"/>
              <a:ea typeface="Calibri"/>
              <a:cs typeface="Calibri"/>
            </a:endParaRP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Classification of an individual or a single-employee company must occur </a:t>
            </a:r>
            <a:r>
              <a:rPr lang="en-US" sz="1900" b="1" dirty="0">
                <a:latin typeface="Aptos" panose="020B0004020202020204" pitchFamily="34" charset="0"/>
                <a:ea typeface="Calibri"/>
                <a:cs typeface="Calibri"/>
              </a:rPr>
              <a:t>before</a:t>
            </a:r>
            <a:r>
              <a:rPr lang="en-US" sz="1900" dirty="0">
                <a:latin typeface="Aptos" panose="020B0004020202020204" pitchFamily="34" charset="0"/>
                <a:ea typeface="Calibri"/>
                <a:cs typeface="Calibri"/>
              </a:rPr>
              <a:t> the individual is retained and any services are rendered.</a:t>
            </a:r>
          </a:p>
          <a:p>
            <a:pPr marL="800100" lvl="1" indent="-342900">
              <a:spcAft>
                <a:spcPts val="600"/>
              </a:spcAft>
              <a:buFont typeface="Courier New" panose="02070309020205020404" pitchFamily="49" charset="0"/>
              <a:buChar char="o"/>
            </a:pPr>
            <a:r>
              <a:rPr lang="en-US" sz="1900" dirty="0">
                <a:latin typeface="Aptos" panose="020B0004020202020204" pitchFamily="34" charset="0"/>
                <a:ea typeface="Calibri"/>
                <a:cs typeface="Calibri"/>
              </a:rPr>
              <a:t>If paying a non-US citizen/permanent resident for services in the U.S., be sure they are eligible to receive payment before the engagement. See </a:t>
            </a:r>
            <a:r>
              <a:rPr lang="en-US" sz="1900" dirty="0">
                <a:latin typeface="Aptos" panose="020B0004020202020204" pitchFamily="34" charset="0"/>
                <a:ea typeface="Calibri"/>
                <a:cs typeface="Calibri"/>
                <a:hlinkClick r:id="rId3"/>
              </a:rPr>
              <a:t>Payment Eligibility Platform</a:t>
            </a:r>
            <a:r>
              <a:rPr lang="en-US" sz="1900" dirty="0">
                <a:latin typeface="Aptos" panose="020B0004020202020204" pitchFamily="34" charset="0"/>
                <a:ea typeface="Calibri"/>
                <a:cs typeface="Calibri"/>
              </a:rPr>
              <a:t>.</a:t>
            </a: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Any services being performed outside the U.S. need to be reviewed by Global Support Services (often HR will work with GSS on this process). Additional information may be required to facilitate this review.</a:t>
            </a: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Be sure to collect and attach all appropriate documentation before approving work and/or processing payment.</a:t>
            </a:r>
            <a:endParaRPr lang="en-US" sz="1900" dirty="0">
              <a:highlight>
                <a:srgbClr val="00FF00"/>
              </a:highlight>
              <a:latin typeface="Aptos" panose="020B0004020202020204" pitchFamily="34" charset="0"/>
              <a:ea typeface="Calibri"/>
              <a:cs typeface="Calibri"/>
            </a:endParaRPr>
          </a:p>
        </p:txBody>
      </p:sp>
      <p:sp>
        <p:nvSpPr>
          <p:cNvPr id="5" name="Footer Placeholder 4">
            <a:extLst>
              <a:ext uri="{FF2B5EF4-FFF2-40B4-BE49-F238E27FC236}">
                <a16:creationId xmlns:a16="http://schemas.microsoft.com/office/drawing/2014/main" id="{81B44162-5798-1564-6B39-9C72D2000E97}"/>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973E05F0-41A6-AD82-9CF9-7CB932E89762}"/>
              </a:ext>
            </a:extLst>
          </p:cNvPr>
          <p:cNvSpPr>
            <a:spLocks noGrp="1"/>
          </p:cNvSpPr>
          <p:nvPr>
            <p:ph type="sldNum" sz="quarter" idx="12"/>
          </p:nvPr>
        </p:nvSpPr>
        <p:spPr/>
        <p:txBody>
          <a:bodyPr/>
          <a:lstStyle/>
          <a:p>
            <a:fld id="{A6AF1B4E-90EC-4A51-B6E5-B702C054ECB0}" type="slidenum">
              <a:rPr lang="en-US" smtClean="0"/>
              <a:t>31</a:t>
            </a:fld>
            <a:endParaRPr lang="en-US" dirty="0"/>
          </a:p>
        </p:txBody>
      </p:sp>
    </p:spTree>
    <p:extLst>
      <p:ext uri="{BB962C8B-B14F-4D97-AF65-F5344CB8AC3E}">
        <p14:creationId xmlns:p14="http://schemas.microsoft.com/office/powerpoint/2010/main" val="245869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99AA-D4B2-3DC4-E736-FDC68A3A2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677E8-621D-0BF3-3CB3-5563E72E5310}"/>
              </a:ext>
            </a:extLst>
          </p:cNvPr>
          <p:cNvSpPr>
            <a:spLocks noGrp="1"/>
          </p:cNvSpPr>
          <p:nvPr>
            <p:ph type="title"/>
          </p:nvPr>
        </p:nvSpPr>
        <p:spPr>
          <a:xfrm>
            <a:off x="831850" y="642938"/>
            <a:ext cx="10515600" cy="2852737"/>
          </a:xfrm>
        </p:spPr>
        <p:txBody>
          <a:bodyPr/>
          <a:lstStyle/>
          <a:p>
            <a:r>
              <a:rPr lang="en-US" dirty="0">
                <a:latin typeface="Aptos"/>
              </a:rPr>
              <a:t>Tips and Tricks</a:t>
            </a:r>
          </a:p>
        </p:txBody>
      </p:sp>
      <p:sp>
        <p:nvSpPr>
          <p:cNvPr id="3" name="Text Placeholder 2">
            <a:extLst>
              <a:ext uri="{FF2B5EF4-FFF2-40B4-BE49-F238E27FC236}">
                <a16:creationId xmlns:a16="http://schemas.microsoft.com/office/drawing/2014/main" id="{7BAF58D5-E948-91E4-08B8-C0C4DB1F3B94}"/>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CBECC01E-501C-B17F-1B2E-7E21AFD11526}"/>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E85B129E-7723-4B44-4C07-30C9264E8F89}"/>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E5E86E68-EB2B-BF93-F3CB-2DD5668FFEBD}"/>
              </a:ext>
            </a:extLst>
          </p:cNvPr>
          <p:cNvSpPr>
            <a:spLocks noGrp="1"/>
          </p:cNvSpPr>
          <p:nvPr>
            <p:ph type="sldNum" sz="quarter" idx="12"/>
          </p:nvPr>
        </p:nvSpPr>
        <p:spPr/>
        <p:txBody>
          <a:bodyPr/>
          <a:lstStyle/>
          <a:p>
            <a:fld id="{A6AF1B4E-90EC-4A51-B6E5-B702C054ECB0}" type="slidenum">
              <a:rPr lang="en-US" smtClean="0"/>
              <a:t>32</a:t>
            </a:fld>
            <a:endParaRPr lang="en-US" dirty="0"/>
          </a:p>
        </p:txBody>
      </p:sp>
      <p:sp>
        <p:nvSpPr>
          <p:cNvPr id="7" name="Rectangle 6">
            <a:extLst>
              <a:ext uri="{FF2B5EF4-FFF2-40B4-BE49-F238E27FC236}">
                <a16:creationId xmlns:a16="http://schemas.microsoft.com/office/drawing/2014/main" id="{396FBDD7-8473-3795-9E6D-3F395FA22D38}"/>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31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667D-E834-C5BB-088D-75E7AB6C80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2E933C-8DC7-48F1-38D3-552A0AD91C33}"/>
              </a:ext>
              <a:ext uri="{C183D7F6-B498-43B3-948B-1728B52AA6E4}">
                <adec:decorative xmlns:adec="http://schemas.microsoft.com/office/drawing/2017/decorative" val="1"/>
              </a:ext>
            </a:extLst>
          </p:cNvPr>
          <p:cNvSpPr/>
          <p:nvPr/>
        </p:nvSpPr>
        <p:spPr>
          <a:xfrm>
            <a:off x="9080" y="862937"/>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1A6F81-5D26-4E64-9DF6-61D703FB9C4E}"/>
              </a:ext>
            </a:extLst>
          </p:cNvPr>
          <p:cNvSpPr>
            <a:spLocks noGrp="1"/>
          </p:cNvSpPr>
          <p:nvPr>
            <p:ph type="title"/>
          </p:nvPr>
        </p:nvSpPr>
        <p:spPr>
          <a:xfrm>
            <a:off x="519112" y="117547"/>
            <a:ext cx="10515600" cy="869080"/>
          </a:xfrm>
        </p:spPr>
        <p:txBody>
          <a:bodyPr>
            <a:normAutofit/>
          </a:bodyPr>
          <a:lstStyle/>
          <a:p>
            <a:r>
              <a:rPr lang="en-US" sz="4000" dirty="0">
                <a:latin typeface="Franklin Gothic Book" panose="020B0503020102020204" pitchFamily="34" charset="0"/>
              </a:rPr>
              <a:t>B2P Tips and Tricks – Payment Request (PR)</a:t>
            </a:r>
          </a:p>
        </p:txBody>
      </p:sp>
      <p:sp>
        <p:nvSpPr>
          <p:cNvPr id="7" name="TextBox 6">
            <a:extLst>
              <a:ext uri="{FF2B5EF4-FFF2-40B4-BE49-F238E27FC236}">
                <a16:creationId xmlns:a16="http://schemas.microsoft.com/office/drawing/2014/main" id="{3114B160-6B54-C1EC-D9DE-C89F6B903EE4}"/>
              </a:ext>
            </a:extLst>
          </p:cNvPr>
          <p:cNvSpPr txBox="1"/>
          <p:nvPr/>
        </p:nvSpPr>
        <p:spPr>
          <a:xfrm>
            <a:off x="338137" y="910212"/>
            <a:ext cx="10696575" cy="738664"/>
          </a:xfrm>
          <a:prstGeom prst="rect">
            <a:avLst/>
          </a:prstGeom>
          <a:noFill/>
        </p:spPr>
        <p:txBody>
          <a:bodyPr wrap="square">
            <a:spAutoFit/>
          </a:bodyPr>
          <a:lstStyle/>
          <a:p>
            <a:pPr marL="128588" lvl="0" indent="-128588">
              <a:buFont typeface="Arial" panose="020B0604020202020204" pitchFamily="34" charset="0"/>
              <a:buChar char="•"/>
              <a:defRPr/>
            </a:pPr>
            <a:r>
              <a:rPr lang="en-US" sz="1400" dirty="0">
                <a:solidFill>
                  <a:prstClr val="black"/>
                </a:solidFill>
              </a:rPr>
              <a:t>Make sure the type of transaction matches the description and invoice details (e.g., don’t select “Other” as type of transaction, but note “commencement guest speaker” in the description and attachment is an award letter for a prize).</a:t>
            </a:r>
          </a:p>
          <a:p>
            <a:pPr marL="128588" lvl="0" indent="-128588">
              <a:buFont typeface="Arial" panose="020B0604020202020204" pitchFamily="34" charset="0"/>
              <a:buChar char="•"/>
              <a:defRPr/>
            </a:pPr>
            <a:r>
              <a:rPr lang="en-US" sz="1400" dirty="0">
                <a:solidFill>
                  <a:prstClr val="black"/>
                </a:solidFill>
              </a:rPr>
              <a:t>Attach an invoice, in lieu of form, agreement, email correspondence.</a:t>
            </a:r>
          </a:p>
        </p:txBody>
      </p:sp>
      <p:graphicFrame>
        <p:nvGraphicFramePr>
          <p:cNvPr id="8" name="Table 21" descr="payment request form with four numbered callouts highlighting the fields users must complete: transaction type, description, attachments, and location of activity.">
            <a:extLst>
              <a:ext uri="{FF2B5EF4-FFF2-40B4-BE49-F238E27FC236}">
                <a16:creationId xmlns:a16="http://schemas.microsoft.com/office/drawing/2014/main" id="{59FDCF64-5799-6F92-7A64-8969B5B3988D}"/>
              </a:ext>
            </a:extLst>
          </p:cNvPr>
          <p:cNvGraphicFramePr>
            <a:graphicFrameLocks noGrp="1"/>
          </p:cNvGraphicFramePr>
          <p:nvPr>
            <p:extLst>
              <p:ext uri="{D42A27DB-BD31-4B8C-83A1-F6EECF244321}">
                <p14:modId xmlns:p14="http://schemas.microsoft.com/office/powerpoint/2010/main" val="3232491507"/>
              </p:ext>
            </p:extLst>
          </p:nvPr>
        </p:nvGraphicFramePr>
        <p:xfrm>
          <a:off x="6389894" y="1468134"/>
          <a:ext cx="5635615" cy="4841676"/>
        </p:xfrm>
        <a:graphic>
          <a:graphicData uri="http://schemas.openxmlformats.org/drawingml/2006/table">
            <a:tbl>
              <a:tblPr firstRow="1" bandRow="1">
                <a:tableStyleId>{5C22544A-7EE6-4342-B048-85BDC9FD1C3A}</a:tableStyleId>
              </a:tblPr>
              <a:tblGrid>
                <a:gridCol w="1124527">
                  <a:extLst>
                    <a:ext uri="{9D8B030D-6E8A-4147-A177-3AD203B41FA5}">
                      <a16:colId xmlns:a16="http://schemas.microsoft.com/office/drawing/2014/main" val="2391861383"/>
                    </a:ext>
                  </a:extLst>
                </a:gridCol>
                <a:gridCol w="4511088">
                  <a:extLst>
                    <a:ext uri="{9D8B030D-6E8A-4147-A177-3AD203B41FA5}">
                      <a16:colId xmlns:a16="http://schemas.microsoft.com/office/drawing/2014/main" val="3556077179"/>
                    </a:ext>
                  </a:extLst>
                </a:gridCol>
              </a:tblGrid>
              <a:tr h="395982">
                <a:tc>
                  <a:txBody>
                    <a:bodyPr/>
                    <a:lstStyle/>
                    <a:p>
                      <a:r>
                        <a:rPr lang="en-US" sz="1400" dirty="0"/>
                        <a:t>Section</a:t>
                      </a:r>
                    </a:p>
                  </a:txBody>
                  <a:tcPr/>
                </a:tc>
                <a:tc>
                  <a:txBody>
                    <a:bodyPr/>
                    <a:lstStyle/>
                    <a:p>
                      <a:r>
                        <a:rPr lang="en-US" sz="1400" dirty="0"/>
                        <a:t>Description</a:t>
                      </a:r>
                    </a:p>
                  </a:txBody>
                  <a:tcPr/>
                </a:tc>
                <a:extLst>
                  <a:ext uri="{0D108BD9-81ED-4DB2-BD59-A6C34878D82A}">
                    <a16:rowId xmlns:a16="http://schemas.microsoft.com/office/drawing/2014/main" val="1617900277"/>
                  </a:ext>
                </a:extLst>
              </a:tr>
              <a:tr h="1464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ym typeface="Wingdings" panose="05000000000000000000" pitchFamily="2" charset="2"/>
                        </a:rPr>
                        <a:t>Type of Transaction</a:t>
                      </a:r>
                      <a:endParaRPr lang="en-US" sz="1300" dirty="0"/>
                    </a:p>
                  </a:txBody>
                  <a:tcPr/>
                </a:tc>
                <a:tc>
                  <a:txBody>
                    <a:bodyPr/>
                    <a:lstStyle/>
                    <a:p>
                      <a:pPr marL="169863" indent="-169863">
                        <a:buFont typeface="Arial" panose="020B0604020202020204" pitchFamily="34" charset="0"/>
                        <a:buChar char="•"/>
                      </a:pPr>
                      <a:r>
                        <a:rPr lang="en-US" sz="1300" dirty="0"/>
                        <a:t>Select the most appropriate type of transaction.</a:t>
                      </a:r>
                    </a:p>
                    <a:p>
                      <a:pPr marL="169863" indent="-169863">
                        <a:buFont typeface="Arial" panose="020B0604020202020204" pitchFamily="34" charset="0"/>
                        <a:buChar char="•"/>
                      </a:pPr>
                      <a:r>
                        <a:rPr lang="en-US" sz="1300" dirty="0"/>
                        <a:t>Only select “Other” if the transaction does not match one of the options listed (e.g., loan forgiveness, human subject payment, consulting, etc.). </a:t>
                      </a:r>
                    </a:p>
                    <a:p>
                      <a:pPr marL="169863" indent="-169863">
                        <a:buFont typeface="Arial" panose="020B0604020202020204" pitchFamily="34" charset="0"/>
                        <a:buChar char="•"/>
                      </a:pPr>
                      <a:r>
                        <a:rPr lang="en-US" sz="1300" dirty="0"/>
                        <a:t>Selecting “Other” can delay review and processing since it may go into a larger queue for tax review.</a:t>
                      </a:r>
                    </a:p>
                    <a:p>
                      <a:pPr marL="169863" indent="-169863">
                        <a:buFont typeface="Arial" panose="020B0604020202020204" pitchFamily="34" charset="0"/>
                        <a:buChar char="•"/>
                      </a:pPr>
                      <a:r>
                        <a:rPr lang="en-US" sz="1300" dirty="0"/>
                        <a:t>Be sure type of transaction matches location of activity (e.g., honoraria/performer/lecturer – Inside MA should not have a location of activity of outside the U.S.</a:t>
                      </a:r>
                    </a:p>
                  </a:txBody>
                  <a:tcPr/>
                </a:tc>
                <a:extLst>
                  <a:ext uri="{0D108BD9-81ED-4DB2-BD59-A6C34878D82A}">
                    <a16:rowId xmlns:a16="http://schemas.microsoft.com/office/drawing/2014/main" val="2120780220"/>
                  </a:ext>
                </a:extLst>
              </a:tr>
              <a:tr h="553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ym typeface="Wingdings" panose="05000000000000000000" pitchFamily="2" charset="2"/>
                        </a:rPr>
                        <a:t> Description</a:t>
                      </a:r>
                      <a:endParaRPr lang="en-US" sz="1300" dirty="0"/>
                    </a:p>
                  </a:txBody>
                  <a:tcPr/>
                </a:tc>
                <a:tc>
                  <a:txBody>
                    <a:bodyPr/>
                    <a:lstStyle/>
                    <a:p>
                      <a:r>
                        <a:rPr lang="en-US" sz="1300" dirty="0"/>
                        <a:t>Put in a detailed business purpose/description (what, where, when, why). Note the location of the activity/service.</a:t>
                      </a:r>
                    </a:p>
                  </a:txBody>
                  <a:tcPr/>
                </a:tc>
                <a:extLst>
                  <a:ext uri="{0D108BD9-81ED-4DB2-BD59-A6C34878D82A}">
                    <a16:rowId xmlns:a16="http://schemas.microsoft.com/office/drawing/2014/main" val="2415326946"/>
                  </a:ext>
                </a:extLst>
              </a:tr>
              <a:tr h="1236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ym typeface="Wingdings" panose="05000000000000000000" pitchFamily="2" charset="2"/>
                        </a:rPr>
                        <a:t>Internal Attachments</a:t>
                      </a:r>
                      <a:endParaRPr lang="en-US" sz="1300" dirty="0"/>
                    </a:p>
                  </a:txBody>
                  <a:tcPr/>
                </a:tc>
                <a:tc>
                  <a:txBody>
                    <a:bodyPr/>
                    <a:lstStyle/>
                    <a:p>
                      <a:r>
                        <a:rPr lang="en-US" sz="1300" dirty="0"/>
                        <a:t>Attach an invoice or in lieu of form. This documentation shows what the payment is for and why the requestor is initiating the transaction. Documentation can be an invoice, in lieu of form, agreement, contract, or correspondence that documents the business purpose (who, what, where, when, why, how). </a:t>
                      </a:r>
                    </a:p>
                  </a:txBody>
                  <a:tcPr/>
                </a:tc>
                <a:extLst>
                  <a:ext uri="{0D108BD9-81ED-4DB2-BD59-A6C34878D82A}">
                    <a16:rowId xmlns:a16="http://schemas.microsoft.com/office/drawing/2014/main" val="2629811825"/>
                  </a:ext>
                </a:extLst>
              </a:tr>
              <a:tr h="781116">
                <a:tc>
                  <a:txBody>
                    <a:bodyPr/>
                    <a:lstStyle/>
                    <a:p>
                      <a:r>
                        <a:rPr lang="en-US" sz="1300" dirty="0">
                          <a:sym typeface="Wingdings" panose="05000000000000000000" pitchFamily="2" charset="2"/>
                        </a:rPr>
                        <a:t></a:t>
                      </a:r>
                    </a:p>
                    <a:p>
                      <a:r>
                        <a:rPr lang="en-US" sz="1300" dirty="0">
                          <a:sym typeface="Wingdings" panose="05000000000000000000" pitchFamily="2" charset="2"/>
                        </a:rPr>
                        <a:t>Location of Activity</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Where is the service being performed, property being rented, or the location where fellowship income is expected to be utilized.</a:t>
                      </a:r>
                    </a:p>
                  </a:txBody>
                  <a:tcPr/>
                </a:tc>
                <a:extLst>
                  <a:ext uri="{0D108BD9-81ED-4DB2-BD59-A6C34878D82A}">
                    <a16:rowId xmlns:a16="http://schemas.microsoft.com/office/drawing/2014/main" val="1876467170"/>
                  </a:ext>
                </a:extLst>
              </a:tr>
            </a:tbl>
          </a:graphicData>
        </a:graphic>
      </p:graphicFrame>
      <p:grpSp>
        <p:nvGrpSpPr>
          <p:cNvPr id="15" name="Group 14" descr="a payment request form with four numbered callouts highlighting the fields users must complete: transaction type, description, attachments, and location of activity. See slide notes for additional information.">
            <a:extLst>
              <a:ext uri="{FF2B5EF4-FFF2-40B4-BE49-F238E27FC236}">
                <a16:creationId xmlns:a16="http://schemas.microsoft.com/office/drawing/2014/main" id="{5C5671EA-0CA5-3DF6-E241-E872BD18879E}"/>
              </a:ext>
            </a:extLst>
          </p:cNvPr>
          <p:cNvGrpSpPr/>
          <p:nvPr/>
        </p:nvGrpSpPr>
        <p:grpSpPr>
          <a:xfrm>
            <a:off x="197018" y="1721060"/>
            <a:ext cx="5908062" cy="4618122"/>
            <a:chOff x="197018" y="1696151"/>
            <a:chExt cx="5908062" cy="4618122"/>
          </a:xfrm>
        </p:grpSpPr>
        <p:pic>
          <p:nvPicPr>
            <p:cNvPr id="9" name="Picture 8" descr="Snapshot of B2P Payment Request Form highlighting type of transaction, description, attachments and location of activity.">
              <a:extLst>
                <a:ext uri="{FF2B5EF4-FFF2-40B4-BE49-F238E27FC236}">
                  <a16:creationId xmlns:a16="http://schemas.microsoft.com/office/drawing/2014/main" id="{4F800F74-F80A-9FC7-AAA5-E0CC4E3EB1FD}"/>
                </a:ext>
              </a:extLst>
            </p:cNvPr>
            <p:cNvPicPr>
              <a:picLocks noChangeAspect="1"/>
            </p:cNvPicPr>
            <p:nvPr/>
          </p:nvPicPr>
          <p:blipFill>
            <a:blip r:embed="rId3"/>
            <a:stretch>
              <a:fillRect/>
            </a:stretch>
          </p:blipFill>
          <p:spPr>
            <a:xfrm>
              <a:off x="197018" y="1696151"/>
              <a:ext cx="5785816" cy="2715366"/>
            </a:xfrm>
            <a:prstGeom prst="rect">
              <a:avLst/>
            </a:prstGeom>
            <a:ln>
              <a:noFill/>
            </a:ln>
            <a:effectLst>
              <a:outerShdw blurRad="292100" dist="139700" dir="2700000" algn="tl" rotWithShape="0">
                <a:srgbClr val="333333">
                  <a:alpha val="65000"/>
                </a:srgbClr>
              </a:outerShdw>
            </a:effectLst>
          </p:spPr>
        </p:pic>
        <p:pic>
          <p:nvPicPr>
            <p:cNvPr id="11" name="Picture 10" descr="Snapshot of B2P Payment Request Form highlighting type of transaction, description, attachments and location of activity.">
              <a:extLst>
                <a:ext uri="{FF2B5EF4-FFF2-40B4-BE49-F238E27FC236}">
                  <a16:creationId xmlns:a16="http://schemas.microsoft.com/office/drawing/2014/main" id="{298D5F8A-A2BE-3D8F-95D4-4BF056E16883}"/>
                </a:ext>
              </a:extLst>
            </p:cNvPr>
            <p:cNvPicPr>
              <a:picLocks noChangeAspect="1"/>
            </p:cNvPicPr>
            <p:nvPr/>
          </p:nvPicPr>
          <p:blipFill rotWithShape="1">
            <a:blip r:embed="rId4"/>
            <a:srcRect l="50698" t="47494" b="8789"/>
            <a:stretch>
              <a:fillRect/>
            </a:stretch>
          </p:blipFill>
          <p:spPr>
            <a:xfrm>
              <a:off x="209752" y="4401642"/>
              <a:ext cx="5895328" cy="1912631"/>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7EBEBFC-1DE5-71A2-5806-9EEF1128DD9F}"/>
                </a:ext>
              </a:extLst>
            </p:cNvPr>
            <p:cNvSpPr txBox="1"/>
            <p:nvPr/>
          </p:nvSpPr>
          <p:spPr>
            <a:xfrm>
              <a:off x="2743617" y="2095128"/>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D2850AE4-2508-2094-DB64-5CD28911AAB1}"/>
                </a:ext>
              </a:extLst>
            </p:cNvPr>
            <p:cNvSpPr txBox="1"/>
            <p:nvPr/>
          </p:nvSpPr>
          <p:spPr>
            <a:xfrm>
              <a:off x="2506588" y="3427307"/>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07A5D36-7A92-433E-1721-C00536350FBF}"/>
                </a:ext>
              </a:extLst>
            </p:cNvPr>
            <p:cNvSpPr txBox="1"/>
            <p:nvPr/>
          </p:nvSpPr>
          <p:spPr>
            <a:xfrm>
              <a:off x="960591" y="4092726"/>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BA0585DA-5E35-1A46-B198-44F95629B110}"/>
                </a:ext>
              </a:extLst>
            </p:cNvPr>
            <p:cNvSpPr txBox="1"/>
            <p:nvPr/>
          </p:nvSpPr>
          <p:spPr>
            <a:xfrm>
              <a:off x="2506588" y="5655944"/>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DC0019A0-AB1D-52D9-5372-D4E5F32B7E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18518" y="1721060"/>
            <a:ext cx="190476" cy="180952"/>
          </a:xfrm>
          <a:prstGeom prst="rect">
            <a:avLst/>
          </a:prstGeom>
        </p:spPr>
      </p:pic>
      <p:sp>
        <p:nvSpPr>
          <p:cNvPr id="29" name="Speech Bubble: Oval 28">
            <a:extLst>
              <a:ext uri="{FF2B5EF4-FFF2-40B4-BE49-F238E27FC236}">
                <a16:creationId xmlns:a16="http://schemas.microsoft.com/office/drawing/2014/main" id="{0C8EB8C3-1AFD-338F-9909-EFA817AD6024}"/>
              </a:ext>
              <a:ext uri="{C183D7F6-B498-43B3-948B-1728B52AA6E4}">
                <adec:decorative xmlns:adec="http://schemas.microsoft.com/office/drawing/2017/decorative" val="0"/>
              </a:ext>
            </a:extLst>
          </p:cNvPr>
          <p:cNvSpPr/>
          <p:nvPr/>
        </p:nvSpPr>
        <p:spPr>
          <a:xfrm>
            <a:off x="5080034" y="2896252"/>
            <a:ext cx="2290664" cy="691353"/>
          </a:xfrm>
          <a:prstGeom prst="wedgeEllipseCallout">
            <a:avLst>
              <a:gd name="adj1" fmla="val -16652"/>
              <a:gd name="adj2" fmla="val -17534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Select the help button for additional information.</a:t>
            </a:r>
          </a:p>
        </p:txBody>
      </p:sp>
      <p:sp>
        <p:nvSpPr>
          <p:cNvPr id="5" name="Footer Placeholder 4">
            <a:extLst>
              <a:ext uri="{FF2B5EF4-FFF2-40B4-BE49-F238E27FC236}">
                <a16:creationId xmlns:a16="http://schemas.microsoft.com/office/drawing/2014/main" id="{62681D00-937D-54F8-F9F8-7156C4071090}"/>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B5FFFB84-FA4B-7DE7-2883-B614E2F91B7C}"/>
              </a:ext>
            </a:extLst>
          </p:cNvPr>
          <p:cNvSpPr>
            <a:spLocks noGrp="1"/>
          </p:cNvSpPr>
          <p:nvPr>
            <p:ph type="sldNum" sz="quarter" idx="12"/>
          </p:nvPr>
        </p:nvSpPr>
        <p:spPr/>
        <p:txBody>
          <a:bodyPr/>
          <a:lstStyle/>
          <a:p>
            <a:fld id="{A6AF1B4E-90EC-4A51-B6E5-B702C054ECB0}" type="slidenum">
              <a:rPr lang="en-US" smtClean="0"/>
              <a:t>33</a:t>
            </a:fld>
            <a:endParaRPr lang="en-US" dirty="0"/>
          </a:p>
        </p:txBody>
      </p:sp>
    </p:spTree>
    <p:extLst>
      <p:ext uri="{BB962C8B-B14F-4D97-AF65-F5344CB8AC3E}">
        <p14:creationId xmlns:p14="http://schemas.microsoft.com/office/powerpoint/2010/main" val="350084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626BF-25A8-1690-7CE5-019FE37A430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DB9D64-EA68-5C59-89B0-D4A59973D372}"/>
              </a:ext>
              <a:ext uri="{C183D7F6-B498-43B3-948B-1728B52AA6E4}">
                <adec:decorative xmlns:adec="http://schemas.microsoft.com/office/drawing/2017/decorative" val="1"/>
              </a:ext>
            </a:extLst>
          </p:cNvPr>
          <p:cNvSpPr/>
          <p:nvPr/>
        </p:nvSpPr>
        <p:spPr>
          <a:xfrm>
            <a:off x="0" y="1181169"/>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FD3E2-9BEC-F6F0-F8D9-A65B749A4013}"/>
              </a:ext>
            </a:extLst>
          </p:cNvPr>
          <p:cNvSpPr>
            <a:spLocks noGrp="1"/>
          </p:cNvSpPr>
          <p:nvPr>
            <p:ph type="title"/>
          </p:nvPr>
        </p:nvSpPr>
        <p:spPr>
          <a:xfrm>
            <a:off x="747712" y="136525"/>
            <a:ext cx="10515600" cy="1325563"/>
          </a:xfrm>
        </p:spPr>
        <p:txBody>
          <a:bodyPr>
            <a:normAutofit/>
          </a:bodyPr>
          <a:lstStyle/>
          <a:p>
            <a:r>
              <a:rPr lang="en-US" sz="4000" dirty="0">
                <a:latin typeface="Franklin Gothic Book" panose="020B0503020102020204" pitchFamily="34" charset="0"/>
              </a:rPr>
              <a:t>B2P Tips and Tricks – ICQ Documentation</a:t>
            </a:r>
          </a:p>
        </p:txBody>
      </p:sp>
      <p:sp>
        <p:nvSpPr>
          <p:cNvPr id="7" name="TextBox 6">
            <a:extLst>
              <a:ext uri="{FF2B5EF4-FFF2-40B4-BE49-F238E27FC236}">
                <a16:creationId xmlns:a16="http://schemas.microsoft.com/office/drawing/2014/main" id="{9A65CA08-7076-C0F9-CD67-BF3E18E39352}"/>
              </a:ext>
            </a:extLst>
          </p:cNvPr>
          <p:cNvSpPr txBox="1"/>
          <p:nvPr/>
        </p:nvSpPr>
        <p:spPr>
          <a:xfrm>
            <a:off x="519112" y="1363876"/>
            <a:ext cx="10696575" cy="830997"/>
          </a:xfrm>
          <a:prstGeom prst="rect">
            <a:avLst/>
          </a:prstGeom>
          <a:noFill/>
        </p:spPr>
        <p:txBody>
          <a:bodyPr wrap="square">
            <a:spAutoFit/>
          </a:bodyPr>
          <a:lstStyle/>
          <a:p>
            <a:pPr marL="128588" lvl="0" indent="-128588">
              <a:buFont typeface="Arial" panose="020B0604020202020204" pitchFamily="34" charset="0"/>
              <a:buChar char="•"/>
              <a:defRPr/>
            </a:pPr>
            <a:r>
              <a:rPr lang="en-US" sz="1600" dirty="0"/>
              <a:t>Attach the completed ICQ to the “internal notes and attachments” section when checking out.</a:t>
            </a:r>
          </a:p>
          <a:p>
            <a:pPr marL="128588" lvl="0" indent="-128588">
              <a:buFont typeface="Arial" panose="020B0604020202020204" pitchFamily="34" charset="0"/>
              <a:buChar char="•"/>
              <a:defRPr/>
            </a:pPr>
            <a:r>
              <a:rPr lang="en-US" sz="1600" dirty="0"/>
              <a:t>Attach contracts and any other required documentation to the PR or note the ICQ and/or contract is in the contract repository.</a:t>
            </a:r>
          </a:p>
        </p:txBody>
      </p:sp>
      <p:pic>
        <p:nvPicPr>
          <p:cNvPr id="16" name="Picture 15" descr="Image of Buy-to-Pay Internal Notes and Attachments page highlighting the ICQ Support Documentation Y/N field option.">
            <a:extLst>
              <a:ext uri="{FF2B5EF4-FFF2-40B4-BE49-F238E27FC236}">
                <a16:creationId xmlns:a16="http://schemas.microsoft.com/office/drawing/2014/main" id="{C2C0F952-3256-C715-9319-7646CA5373CE}"/>
              </a:ext>
            </a:extLst>
          </p:cNvPr>
          <p:cNvPicPr>
            <a:picLocks noChangeAspect="1"/>
          </p:cNvPicPr>
          <p:nvPr/>
        </p:nvPicPr>
        <p:blipFill rotWithShape="1">
          <a:blip r:embed="rId3"/>
          <a:srcRect l="1521" t="3985" b="2407"/>
          <a:stretch/>
        </p:blipFill>
        <p:spPr>
          <a:xfrm>
            <a:off x="519112" y="2506732"/>
            <a:ext cx="6605319" cy="32327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peech Bubble: Rectangle 3">
            <a:extLst>
              <a:ext uri="{FF2B5EF4-FFF2-40B4-BE49-F238E27FC236}">
                <a16:creationId xmlns:a16="http://schemas.microsoft.com/office/drawing/2014/main" id="{E978B8AF-E608-A0A6-3F11-D18867EC4274}"/>
              </a:ext>
              <a:ext uri="{C183D7F6-B498-43B3-948B-1728B52AA6E4}">
                <adec:decorative xmlns:adec="http://schemas.microsoft.com/office/drawing/2017/decorative" val="1"/>
              </a:ext>
            </a:extLst>
          </p:cNvPr>
          <p:cNvSpPr/>
          <p:nvPr/>
        </p:nvSpPr>
        <p:spPr>
          <a:xfrm>
            <a:off x="7658100" y="2409825"/>
            <a:ext cx="4324350" cy="3232728"/>
          </a:xfrm>
          <a:prstGeom prst="wedgeRectCallout">
            <a:avLst>
              <a:gd name="adj1" fmla="val -58498"/>
              <a:gd name="adj2" fmla="val -1331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4051F45-6F85-7D44-6455-6948F5240E67}"/>
              </a:ext>
            </a:extLst>
          </p:cNvPr>
          <p:cNvSpPr txBox="1"/>
          <p:nvPr/>
        </p:nvSpPr>
        <p:spPr>
          <a:xfrm>
            <a:off x="7834678" y="2641060"/>
            <a:ext cx="4147772" cy="2862322"/>
          </a:xfrm>
          <a:prstGeom prst="rect">
            <a:avLst/>
          </a:prstGeom>
          <a:noFill/>
        </p:spPr>
        <p:txBody>
          <a:bodyPr wrap="square" rtlCol="0">
            <a:spAutoFit/>
          </a:bodyPr>
          <a:lstStyle/>
          <a:p>
            <a:r>
              <a:rPr lang="en-US" b="1" dirty="0"/>
              <a:t>When checking out:</a:t>
            </a:r>
          </a:p>
          <a:p>
            <a:endParaRPr lang="en-US" dirty="0"/>
          </a:p>
          <a:p>
            <a:r>
              <a:rPr lang="en-US" dirty="0"/>
              <a:t>Select “Yes” in the dropdown on the requisition if an ICQ was required.</a:t>
            </a:r>
          </a:p>
          <a:p>
            <a:endParaRPr lang="en-US" dirty="0"/>
          </a:p>
          <a:p>
            <a:r>
              <a:rPr lang="en-US" dirty="0"/>
              <a:t>If an ICQ is already in the Contract Repository TCM, just note an internal comment referencing the TCM Contract Number with the ICQ document can be found to make the approvers aware if it.</a:t>
            </a:r>
          </a:p>
        </p:txBody>
      </p:sp>
      <p:sp>
        <p:nvSpPr>
          <p:cNvPr id="5" name="Footer Placeholder 4">
            <a:extLst>
              <a:ext uri="{FF2B5EF4-FFF2-40B4-BE49-F238E27FC236}">
                <a16:creationId xmlns:a16="http://schemas.microsoft.com/office/drawing/2014/main" id="{ADB497EE-F0E0-FAD9-D974-19A3F525D4A1}"/>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52095BCF-51B4-D307-E2EA-8455EA968B63}"/>
              </a:ext>
            </a:extLst>
          </p:cNvPr>
          <p:cNvSpPr>
            <a:spLocks noGrp="1"/>
          </p:cNvSpPr>
          <p:nvPr>
            <p:ph type="sldNum" sz="quarter" idx="12"/>
          </p:nvPr>
        </p:nvSpPr>
        <p:spPr/>
        <p:txBody>
          <a:bodyPr/>
          <a:lstStyle/>
          <a:p>
            <a:fld id="{A6AF1B4E-90EC-4A51-B6E5-B702C054ECB0}" type="slidenum">
              <a:rPr lang="en-US" smtClean="0"/>
              <a:t>34</a:t>
            </a:fld>
            <a:endParaRPr lang="en-US" dirty="0"/>
          </a:p>
        </p:txBody>
      </p:sp>
    </p:spTree>
    <p:extLst>
      <p:ext uri="{BB962C8B-B14F-4D97-AF65-F5344CB8AC3E}">
        <p14:creationId xmlns:p14="http://schemas.microsoft.com/office/powerpoint/2010/main" val="2711076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F1E96-B61A-CE52-D9AC-DA86D22A5A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F36E1C6-9D41-382C-B54A-F0C31D92E027}"/>
              </a:ext>
              <a:ext uri="{C183D7F6-B498-43B3-948B-1728B52AA6E4}">
                <adec:decorative xmlns:adec="http://schemas.microsoft.com/office/drawing/2017/decorative" val="1"/>
              </a:ext>
            </a:extLst>
          </p:cNvPr>
          <p:cNvSpPr/>
          <p:nvPr/>
        </p:nvSpPr>
        <p:spPr>
          <a:xfrm>
            <a:off x="85725" y="78657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F55493-B60C-31CF-8953-2646C9D07EF6}"/>
              </a:ext>
            </a:extLst>
          </p:cNvPr>
          <p:cNvSpPr>
            <a:spLocks noGrp="1"/>
          </p:cNvSpPr>
          <p:nvPr>
            <p:ph type="title"/>
          </p:nvPr>
        </p:nvSpPr>
        <p:spPr>
          <a:xfrm>
            <a:off x="700087" y="-177150"/>
            <a:ext cx="10515600" cy="1325563"/>
          </a:xfrm>
        </p:spPr>
        <p:txBody>
          <a:bodyPr>
            <a:normAutofit/>
          </a:bodyPr>
          <a:lstStyle/>
          <a:p>
            <a:r>
              <a:rPr lang="en-US" sz="4000" dirty="0">
                <a:latin typeface="Franklin Gothic Book" panose="020B0503020102020204" pitchFamily="34" charset="0"/>
              </a:rPr>
              <a:t>B2P Tips and Tricks – Noncatalog Order</a:t>
            </a:r>
          </a:p>
        </p:txBody>
      </p:sp>
      <p:sp>
        <p:nvSpPr>
          <p:cNvPr id="7" name="TextBox 6">
            <a:extLst>
              <a:ext uri="{FF2B5EF4-FFF2-40B4-BE49-F238E27FC236}">
                <a16:creationId xmlns:a16="http://schemas.microsoft.com/office/drawing/2014/main" id="{C4A8612B-76A6-13D0-44A9-091AF83784C4}"/>
              </a:ext>
            </a:extLst>
          </p:cNvPr>
          <p:cNvSpPr txBox="1"/>
          <p:nvPr/>
        </p:nvSpPr>
        <p:spPr>
          <a:xfrm>
            <a:off x="519112" y="878012"/>
            <a:ext cx="10696575" cy="1661993"/>
          </a:xfrm>
          <a:prstGeom prst="rect">
            <a:avLst/>
          </a:prstGeom>
          <a:noFill/>
        </p:spPr>
        <p:txBody>
          <a:bodyPr wrap="square">
            <a:spAutoFit/>
          </a:bodyPr>
          <a:lstStyle/>
          <a:p>
            <a:pPr marL="128588" lvl="0" indent="-128588">
              <a:buFont typeface="Arial" panose="020B0604020202020204" pitchFamily="34" charset="0"/>
              <a:buChar char="•"/>
              <a:defRPr/>
            </a:pPr>
            <a:r>
              <a:rPr lang="en-US" sz="1400" dirty="0">
                <a:solidFill>
                  <a:prstClr val="black"/>
                </a:solidFill>
              </a:rPr>
              <a:t>Make sure the type of transaction matches the description and invoice details.</a:t>
            </a:r>
          </a:p>
          <a:p>
            <a:pPr marL="128588" lvl="0" indent="-128588">
              <a:buFont typeface="Arial" panose="020B0604020202020204" pitchFamily="34" charset="0"/>
              <a:buChar char="•"/>
              <a:defRPr/>
            </a:pPr>
            <a:r>
              <a:rPr lang="en-US" sz="1400" b="1" dirty="0">
                <a:solidFill>
                  <a:prstClr val="black"/>
                </a:solidFill>
              </a:rPr>
              <a:t>On the checkout page - select the location of activity to for accurate tax review.</a:t>
            </a:r>
          </a:p>
          <a:p>
            <a:pPr marL="128588" lvl="0" indent="-128588">
              <a:buFont typeface="Arial" panose="020B0604020202020204" pitchFamily="34" charset="0"/>
              <a:buChar char="•"/>
              <a:defRPr/>
            </a:pPr>
            <a:r>
              <a:rPr lang="en-US" sz="1400" dirty="0">
                <a:solidFill>
                  <a:prstClr val="black"/>
                </a:solidFill>
              </a:rPr>
              <a:t>Attach ICQ and other documentation (e.g., contract) and appropriate.</a:t>
            </a:r>
          </a:p>
          <a:p>
            <a:pPr marL="128588" indent="-128588">
              <a:buFont typeface="Arial" panose="020B0604020202020204" pitchFamily="34" charset="0"/>
              <a:buChar char="•"/>
              <a:defRPr/>
            </a:pPr>
            <a:r>
              <a:rPr lang="en-US" sz="1400" dirty="0"/>
              <a:t>If an ICQ is already in the Contract Repository TCM, just note an internal comment referencing the TCM Contract Number with the ICQ document can be found to make the approvers aware if it.</a:t>
            </a:r>
          </a:p>
          <a:p>
            <a:pPr marL="128588" lvl="0" indent="-128588">
              <a:buFont typeface="Arial" panose="020B0604020202020204" pitchFamily="34" charset="0"/>
              <a:buChar char="•"/>
              <a:defRPr/>
            </a:pPr>
            <a:endParaRPr lang="en-US" sz="1600" b="1" dirty="0">
              <a:solidFill>
                <a:prstClr val="black"/>
              </a:solidFill>
              <a:highlight>
                <a:srgbClr val="FFFF00"/>
              </a:highlight>
            </a:endParaRPr>
          </a:p>
          <a:p>
            <a:pPr marL="128588" lvl="0" indent="-128588">
              <a:buFont typeface="Arial" panose="020B0604020202020204" pitchFamily="34" charset="0"/>
              <a:buChar char="•"/>
              <a:defRPr/>
            </a:pPr>
            <a:endParaRPr lang="en-US" sz="1600" b="1" dirty="0">
              <a:solidFill>
                <a:prstClr val="black"/>
              </a:solidFill>
              <a:highlight>
                <a:srgbClr val="FFFF00"/>
              </a:highlight>
            </a:endParaRPr>
          </a:p>
        </p:txBody>
      </p:sp>
      <p:pic>
        <p:nvPicPr>
          <p:cNvPr id="10" name="Picture 9" descr="Snapshot of noncatalog order checkout page general information section with location of activity highlighted under the Ship to and Bill to section.">
            <a:extLst>
              <a:ext uri="{FF2B5EF4-FFF2-40B4-BE49-F238E27FC236}">
                <a16:creationId xmlns:a16="http://schemas.microsoft.com/office/drawing/2014/main" id="{97021CDB-1F42-2746-26CF-D33119BD05DD}"/>
              </a:ext>
            </a:extLst>
          </p:cNvPr>
          <p:cNvPicPr>
            <a:picLocks noChangeAspect="1"/>
          </p:cNvPicPr>
          <p:nvPr/>
        </p:nvPicPr>
        <p:blipFill>
          <a:blip r:embed="rId3"/>
          <a:stretch>
            <a:fillRect/>
          </a:stretch>
        </p:blipFill>
        <p:spPr>
          <a:xfrm>
            <a:off x="598929" y="2195046"/>
            <a:ext cx="8211696" cy="4305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Oval 12">
            <a:extLst>
              <a:ext uri="{FF2B5EF4-FFF2-40B4-BE49-F238E27FC236}">
                <a16:creationId xmlns:a16="http://schemas.microsoft.com/office/drawing/2014/main" id="{91F7B57D-0765-335F-4253-81CE9C2D74A3}"/>
              </a:ext>
              <a:ext uri="{C183D7F6-B498-43B3-948B-1728B52AA6E4}">
                <adec:decorative xmlns:adec="http://schemas.microsoft.com/office/drawing/2017/decorative" val="1"/>
              </a:ext>
            </a:extLst>
          </p:cNvPr>
          <p:cNvSpPr/>
          <p:nvPr/>
        </p:nvSpPr>
        <p:spPr>
          <a:xfrm>
            <a:off x="4386836" y="5926727"/>
            <a:ext cx="2743200" cy="63783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E489B62-17B7-E41D-F674-169F01CDA737}"/>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43B1F38E-A71E-1A10-1265-46730DAD2AAC}"/>
              </a:ext>
            </a:extLst>
          </p:cNvPr>
          <p:cNvSpPr>
            <a:spLocks noGrp="1"/>
          </p:cNvSpPr>
          <p:nvPr>
            <p:ph type="sldNum" sz="quarter" idx="12"/>
          </p:nvPr>
        </p:nvSpPr>
        <p:spPr/>
        <p:txBody>
          <a:bodyPr/>
          <a:lstStyle/>
          <a:p>
            <a:fld id="{A6AF1B4E-90EC-4A51-B6E5-B702C054ECB0}" type="slidenum">
              <a:rPr lang="en-US" smtClean="0"/>
              <a:t>35</a:t>
            </a:fld>
            <a:endParaRPr lang="en-US" dirty="0"/>
          </a:p>
        </p:txBody>
      </p:sp>
    </p:spTree>
    <p:extLst>
      <p:ext uri="{BB962C8B-B14F-4D97-AF65-F5344CB8AC3E}">
        <p14:creationId xmlns:p14="http://schemas.microsoft.com/office/powerpoint/2010/main" val="7468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FDAC2-F794-7C22-1306-ED6E243A13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A8CA16-A606-2A74-2DCB-A8321762F962}"/>
              </a:ext>
              <a:ext uri="{C183D7F6-B498-43B3-948B-1728B52AA6E4}">
                <adec:decorative xmlns:adec="http://schemas.microsoft.com/office/drawing/2017/decorative" val="1"/>
              </a:ext>
            </a:extLst>
          </p:cNvPr>
          <p:cNvSpPr/>
          <p:nvPr/>
        </p:nvSpPr>
        <p:spPr>
          <a:xfrm>
            <a:off x="85725" y="78657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A9D567-AC56-7B3D-52F7-2C29C26C09D4}"/>
              </a:ext>
            </a:extLst>
          </p:cNvPr>
          <p:cNvSpPr>
            <a:spLocks noGrp="1"/>
          </p:cNvSpPr>
          <p:nvPr>
            <p:ph type="title"/>
          </p:nvPr>
        </p:nvSpPr>
        <p:spPr>
          <a:xfrm>
            <a:off x="700087" y="-177150"/>
            <a:ext cx="10515600" cy="1325563"/>
          </a:xfrm>
        </p:spPr>
        <p:txBody>
          <a:bodyPr>
            <a:normAutofit/>
          </a:bodyPr>
          <a:lstStyle/>
          <a:p>
            <a:r>
              <a:rPr lang="en-US" sz="4000" dirty="0">
                <a:latin typeface="Franklin Gothic Book" panose="020B0503020102020204" pitchFamily="34" charset="0"/>
              </a:rPr>
              <a:t>B2P Tips and Tricks – Payment Coding</a:t>
            </a:r>
          </a:p>
        </p:txBody>
      </p:sp>
      <p:sp>
        <p:nvSpPr>
          <p:cNvPr id="5" name="Footer Placeholder 4">
            <a:extLst>
              <a:ext uri="{FF2B5EF4-FFF2-40B4-BE49-F238E27FC236}">
                <a16:creationId xmlns:a16="http://schemas.microsoft.com/office/drawing/2014/main" id="{F5B642E1-4F18-9643-95ED-A6AB9759DD9B}"/>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C84C667D-5FBD-56B8-1CAA-A9CB30B3B19E}"/>
              </a:ext>
            </a:extLst>
          </p:cNvPr>
          <p:cNvSpPr>
            <a:spLocks noGrp="1"/>
          </p:cNvSpPr>
          <p:nvPr>
            <p:ph type="sldNum" sz="quarter" idx="12"/>
          </p:nvPr>
        </p:nvSpPr>
        <p:spPr/>
        <p:txBody>
          <a:bodyPr/>
          <a:lstStyle/>
          <a:p>
            <a:fld id="{A6AF1B4E-90EC-4A51-B6E5-B702C054ECB0}" type="slidenum">
              <a:rPr lang="en-US" smtClean="0"/>
              <a:t>36</a:t>
            </a:fld>
            <a:endParaRPr lang="en-US" dirty="0"/>
          </a:p>
        </p:txBody>
      </p:sp>
      <p:pic>
        <p:nvPicPr>
          <p:cNvPr id="7" name="Picture 6" descr="Slide explaining that clear payment descriptions are required for accurate 1099 coding, with examples, guidance, and risks of vague or incorrect descriptions. See slide notes for full description.">
            <a:extLst>
              <a:ext uri="{FF2B5EF4-FFF2-40B4-BE49-F238E27FC236}">
                <a16:creationId xmlns:a16="http://schemas.microsoft.com/office/drawing/2014/main" id="{A6E88771-659D-753B-5C31-83A1A0D2E396}"/>
              </a:ext>
            </a:extLst>
          </p:cNvPr>
          <p:cNvPicPr>
            <a:picLocks noChangeAspect="1"/>
          </p:cNvPicPr>
          <p:nvPr/>
        </p:nvPicPr>
        <p:blipFill>
          <a:blip r:embed="rId3"/>
          <a:stretch>
            <a:fillRect/>
          </a:stretch>
        </p:blipFill>
        <p:spPr>
          <a:xfrm>
            <a:off x="1623407" y="1214713"/>
            <a:ext cx="8668960" cy="5125165"/>
          </a:xfrm>
          <a:prstGeom prst="rect">
            <a:avLst/>
          </a:prstGeom>
        </p:spPr>
      </p:pic>
    </p:spTree>
    <p:extLst>
      <p:ext uri="{BB962C8B-B14F-4D97-AF65-F5344CB8AC3E}">
        <p14:creationId xmlns:p14="http://schemas.microsoft.com/office/powerpoint/2010/main" val="102083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146B-5C30-499D-98B5-94C22BB7D630}"/>
              </a:ext>
            </a:extLst>
          </p:cNvPr>
          <p:cNvSpPr>
            <a:spLocks noGrp="1"/>
          </p:cNvSpPr>
          <p:nvPr>
            <p:ph type="title"/>
          </p:nvPr>
        </p:nvSpPr>
        <p:spPr>
          <a:xfrm>
            <a:off x="609600" y="79084"/>
            <a:ext cx="10972800" cy="456626"/>
          </a:xfrm>
        </p:spPr>
        <p:txBody>
          <a:bodyPr>
            <a:normAutofit fontScale="90000"/>
          </a:bodyPr>
          <a:lstStyle/>
          <a:p>
            <a:pPr algn="l"/>
            <a:r>
              <a:rPr lang="en-US" b="0" dirty="0"/>
              <a:t>Contacts</a:t>
            </a:r>
          </a:p>
        </p:txBody>
      </p:sp>
      <p:graphicFrame>
        <p:nvGraphicFramePr>
          <p:cNvPr id="8" name="Table 8">
            <a:extLst>
              <a:ext uri="{FF2B5EF4-FFF2-40B4-BE49-F238E27FC236}">
                <a16:creationId xmlns:a16="http://schemas.microsoft.com/office/drawing/2014/main" id="{F5AD7E4F-3837-4C4D-8A9A-FD9ECD32AEA7}"/>
              </a:ext>
            </a:extLst>
          </p:cNvPr>
          <p:cNvGraphicFramePr>
            <a:graphicFrameLocks noGrp="1"/>
          </p:cNvGraphicFramePr>
          <p:nvPr>
            <p:extLst>
              <p:ext uri="{D42A27DB-BD31-4B8C-83A1-F6EECF244321}">
                <p14:modId xmlns:p14="http://schemas.microsoft.com/office/powerpoint/2010/main" val="2254563834"/>
              </p:ext>
            </p:extLst>
          </p:nvPr>
        </p:nvGraphicFramePr>
        <p:xfrm>
          <a:off x="609600" y="714609"/>
          <a:ext cx="11209130" cy="5654040"/>
        </p:xfrm>
        <a:graphic>
          <a:graphicData uri="http://schemas.openxmlformats.org/drawingml/2006/table">
            <a:tbl>
              <a:tblPr firstRow="1" bandRow="1">
                <a:tableStyleId>{7E9639D4-E3E2-4D34-9284-5A2195B3D0D7}</a:tableStyleId>
              </a:tblPr>
              <a:tblGrid>
                <a:gridCol w="3140219">
                  <a:extLst>
                    <a:ext uri="{9D8B030D-6E8A-4147-A177-3AD203B41FA5}">
                      <a16:colId xmlns:a16="http://schemas.microsoft.com/office/drawing/2014/main" val="1251630925"/>
                    </a:ext>
                  </a:extLst>
                </a:gridCol>
                <a:gridCol w="3433266">
                  <a:extLst>
                    <a:ext uri="{9D8B030D-6E8A-4147-A177-3AD203B41FA5}">
                      <a16:colId xmlns:a16="http://schemas.microsoft.com/office/drawing/2014/main" val="1779755561"/>
                    </a:ext>
                  </a:extLst>
                </a:gridCol>
                <a:gridCol w="4635645">
                  <a:extLst>
                    <a:ext uri="{9D8B030D-6E8A-4147-A177-3AD203B41FA5}">
                      <a16:colId xmlns:a16="http://schemas.microsoft.com/office/drawing/2014/main" val="3369300721"/>
                    </a:ext>
                  </a:extLst>
                </a:gridCol>
              </a:tblGrid>
              <a:tr h="370840">
                <a:tc>
                  <a:txBody>
                    <a:bodyPr/>
                    <a:lstStyle/>
                    <a:p>
                      <a:r>
                        <a:rPr lang="en-US" dirty="0">
                          <a:solidFill>
                            <a:schemeClr val="tx1"/>
                          </a:solidFill>
                        </a:rPr>
                        <a:t>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solidFill>
                            <a:schemeClr val="tx1"/>
                          </a:solidFill>
                        </a:rPr>
                        <a:t>Why Should I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solidFill>
                            <a:schemeClr val="tx1"/>
                          </a:solidFill>
                        </a:rPr>
                        <a:t>Best Way to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1300947"/>
                  </a:ext>
                </a:extLst>
              </a:tr>
              <a:tr h="370840">
                <a:tc>
                  <a:txBody>
                    <a:bodyPr/>
                    <a:lstStyle/>
                    <a:p>
                      <a:r>
                        <a:rPr lang="en-US" sz="1600" dirty="0">
                          <a:latin typeface="+mn-lt"/>
                          <a:hlinkClick r:id="rId3"/>
                        </a:rPr>
                        <a:t>Accounts Payable Buy-to-Pay Team</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Questions around 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4"/>
                        </a:rPr>
                        <a:t>Accounts Payable and Supplier onboarding Support</a:t>
                      </a:r>
                      <a:endParaRPr lang="en-US" sz="1600" dirty="0">
                        <a:latin typeface="+mn-lt"/>
                      </a:endParaRPr>
                    </a:p>
                    <a:p>
                      <a:pPr marL="0" marR="0" lvl="0" indent="0" algn="l" defTabSz="914411" rtl="0" eaLnBrk="1" fontAlgn="auto" latinLnBrk="0" hangingPunct="1">
                        <a:lnSpc>
                          <a:spcPct val="100000"/>
                        </a:lnSpc>
                        <a:spcBef>
                          <a:spcPts val="0"/>
                        </a:spcBef>
                        <a:spcAft>
                          <a:spcPts val="0"/>
                        </a:spcAft>
                        <a:buClrTx/>
                        <a:buSzTx/>
                        <a:buFontTx/>
                        <a:buNone/>
                        <a:tabLst/>
                        <a:defRPr/>
                      </a:pPr>
                      <a:r>
                        <a:rPr lang="en-US" sz="1600" u="sng" dirty="0">
                          <a:latin typeface="+mn-lt"/>
                          <a:cs typeface="Arial" panose="020B0604020202020204" pitchFamily="34" charset="0"/>
                          <a:hlinkClick r:id="rId5"/>
                        </a:rPr>
                        <a:t>ap_customerservice@harvard.edu</a:t>
                      </a:r>
                      <a:r>
                        <a:rPr lang="en-US" sz="1600" u="sng" dirty="0">
                          <a:latin typeface="+mn-lt"/>
                          <a:cs typeface="Arial" panose="020B0604020202020204" pitchFamily="34" charset="0"/>
                        </a:rPr>
                        <a:t> </a:t>
                      </a:r>
                      <a:br>
                        <a:rPr lang="en-US" sz="1600" dirty="0">
                          <a:latin typeface="+mn-lt"/>
                          <a:cs typeface="Arial" panose="020B0604020202020204" pitchFamily="34" charset="0"/>
                        </a:rPr>
                      </a:br>
                      <a:r>
                        <a:rPr lang="en-US" sz="1600" dirty="0">
                          <a:latin typeface="+mn-lt"/>
                          <a:cs typeface="Arial" panose="020B0604020202020204" pitchFamily="34" charset="0"/>
                        </a:rPr>
                        <a:t>Phone: (617) 495-8500, option 1</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816708"/>
                  </a:ext>
                </a:extLst>
              </a:tr>
              <a:tr h="370840">
                <a:tc>
                  <a:txBody>
                    <a:bodyPr/>
                    <a:lstStyle/>
                    <a:p>
                      <a:r>
                        <a:rPr lang="en-US" sz="1600" dirty="0">
                          <a:latin typeface="+mn-lt"/>
                          <a:hlinkClick r:id="rId3"/>
                        </a:rPr>
                        <a:t>B2P Supplier Onboarding Team</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latin typeface="+mn-lt"/>
                        </a:rPr>
                        <a:t>Questions around the supplier onboarding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u="sng" dirty="0">
                          <a:latin typeface="+mn-lt"/>
                          <a:cs typeface="Arial" panose="020B0604020202020204" pitchFamily="34" charset="0"/>
                          <a:hlinkClick r:id="rId6"/>
                        </a:rPr>
                        <a:t>ap_supplieronboarding@harvard.edu</a:t>
                      </a:r>
                      <a:br>
                        <a:rPr lang="en-US" sz="1600" dirty="0">
                          <a:latin typeface="+mn-lt"/>
                          <a:cs typeface="Arial" panose="020B0604020202020204" pitchFamily="34" charset="0"/>
                        </a:rPr>
                      </a:br>
                      <a:r>
                        <a:rPr lang="en-US" sz="1600" dirty="0">
                          <a:latin typeface="+mn-lt"/>
                          <a:cs typeface="Arial" panose="020B0604020202020204" pitchFamily="34" charset="0"/>
                        </a:rPr>
                        <a:t>Phone: (617) 495-8500, option 3</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4101991"/>
                  </a:ext>
                </a:extLst>
              </a:tr>
              <a:tr h="370840">
                <a:tc>
                  <a:txBody>
                    <a:bodyPr/>
                    <a:lstStyle/>
                    <a:p>
                      <a:r>
                        <a:rPr lang="en-US" sz="1600" dirty="0">
                          <a:latin typeface="+mn-lt"/>
                          <a:hlinkClick r:id="rId7"/>
                        </a:rPr>
                        <a:t>Financial Policy Office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Questions regarding financial policies and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hlinkClick r:id="rId8"/>
                        </a:rPr>
                        <a:t>financialpolicy@harvard.edu</a:t>
                      </a:r>
                      <a:r>
                        <a:rPr lang="en-US" sz="1600" dirty="0">
                          <a:latin typeface="+mn-lt"/>
                        </a:rPr>
                        <a:t> or 617-384-7487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522150"/>
                  </a:ext>
                </a:extLst>
              </a:tr>
              <a:tr h="370840">
                <a:tc>
                  <a:txBody>
                    <a:bodyPr/>
                    <a:lstStyle/>
                    <a:p>
                      <a:r>
                        <a:rPr lang="en-US" sz="1600" dirty="0">
                          <a:latin typeface="+mn-lt"/>
                          <a:hlinkClick r:id="rId9"/>
                        </a:rPr>
                        <a:t>Global Support Services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Questions regarding international travel and risks, international  programs or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10"/>
                        </a:rPr>
                        <a:t>globalsupport@harvard.edu</a:t>
                      </a:r>
                      <a:r>
                        <a:rPr lang="en-US" sz="1600" dirty="0">
                          <a:latin typeface="+mn-lt"/>
                        </a:rPr>
                        <a:t> or 617-495-1111 or </a:t>
                      </a:r>
                    </a:p>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rPr>
                        <a:t>School specific contact </a:t>
                      </a:r>
                      <a:r>
                        <a:rPr lang="en-US" sz="1600" dirty="0">
                          <a:latin typeface="+mn-lt"/>
                          <a:hlinkClick r:id="rId11"/>
                        </a:rPr>
                        <a:t>Our Team | Harvard GSS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7664583"/>
                  </a:ext>
                </a:extLst>
              </a:tr>
              <a:tr h="370840">
                <a:tc>
                  <a:txBody>
                    <a:bodyPr/>
                    <a:lstStyle/>
                    <a:p>
                      <a:r>
                        <a:rPr lang="en-US" sz="1600" dirty="0">
                          <a:latin typeface="+mn-lt"/>
                          <a:hlinkClick r:id="rId12"/>
                        </a:rPr>
                        <a:t>International Payee Tax Compliance (formally NRA Tax Compliance)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Guidance regarding foreign entities or individuals including Sprintax Calculus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13"/>
                        </a:rPr>
                        <a:t>FAD_IPTC@havard.edu</a:t>
                      </a:r>
                      <a:r>
                        <a:rPr lang="en-US" sz="1600" dirty="0">
                          <a:latin typeface="+mn-lt"/>
                        </a:rPr>
                        <a:t> or 617-495-8500 option 5 </a:t>
                      </a:r>
                    </a:p>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14"/>
                        </a:rPr>
                        <a:t>Schedule 1:1 Virtual Appointment</a:t>
                      </a:r>
                      <a:r>
                        <a:rPr lang="en-US" sz="1600" dirty="0">
                          <a:latin typeface="+mn-lt"/>
                        </a:rPr>
                        <a:t> or </a:t>
                      </a:r>
                      <a:r>
                        <a:rPr lang="en-US" sz="1600" dirty="0">
                          <a:latin typeface="+mn-lt"/>
                          <a:hlinkClick r:id="rId15"/>
                        </a:rPr>
                        <a:t>Office Hours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585539"/>
                  </a:ext>
                </a:extLst>
              </a:tr>
              <a:tr h="370840">
                <a:tc>
                  <a:txBody>
                    <a:bodyPr/>
                    <a:lstStyle/>
                    <a:p>
                      <a:r>
                        <a:rPr lang="en-US" sz="1600" dirty="0">
                          <a:solidFill>
                            <a:schemeClr val="tx1"/>
                          </a:solidFill>
                          <a:latin typeface="+mn-lt"/>
                        </a:rPr>
                        <a:t>Labor and Employee Relations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latin typeface="+mn-lt"/>
                        </a:rPr>
                        <a:t>Guidance regarding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u="sng" kern="1200" dirty="0">
                          <a:solidFill>
                            <a:schemeClr val="tx1"/>
                          </a:solidFill>
                          <a:effectLst/>
                          <a:latin typeface="+mn-lt"/>
                          <a:ea typeface="+mn-ea"/>
                          <a:cs typeface="+mn-cs"/>
                          <a:hlinkClick r:id="rId16"/>
                        </a:rPr>
                        <a:t>labor_and_employee_relations@harvard.edu</a:t>
                      </a:r>
                      <a:endParaRPr lang="en-US" sz="16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007275"/>
                  </a:ext>
                </a:extLst>
              </a:tr>
              <a:tr h="370840">
                <a:tc>
                  <a:txBody>
                    <a:bodyPr/>
                    <a:lstStyle/>
                    <a:p>
                      <a:r>
                        <a:rPr lang="en-US" sz="1600" dirty="0">
                          <a:latin typeface="+mn-lt"/>
                        </a:rPr>
                        <a:t>Local Human Resources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Questions regarding Policy, ICQ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17"/>
                        </a:rPr>
                        <a:t>Local Human Resources Offices | HARVie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508507"/>
                  </a:ext>
                </a:extLst>
              </a:tr>
              <a:tr h="370840">
                <a:tc>
                  <a:txBody>
                    <a:bodyPr/>
                    <a:lstStyle/>
                    <a:p>
                      <a:r>
                        <a:rPr lang="en-US" sz="1600" dirty="0">
                          <a:latin typeface="+mn-lt"/>
                          <a:hlinkClick r:id="rId18"/>
                        </a:rPr>
                        <a:t>Office for Sponsored Programs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Policies, training, and materials related to sponsored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19"/>
                        </a:rPr>
                        <a:t>See OSP Research Administration List</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7194377"/>
                  </a:ext>
                </a:extLst>
              </a:tr>
              <a:tr h="370840">
                <a:tc>
                  <a:txBody>
                    <a:bodyPr/>
                    <a:lstStyle/>
                    <a:p>
                      <a:r>
                        <a:rPr lang="en-US" sz="1600" dirty="0">
                          <a:latin typeface="+mn-lt"/>
                          <a:hlinkClick r:id="rId20"/>
                        </a:rPr>
                        <a:t>Office of the General Counsel</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Contract templates, specific legal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dirty="0">
                          <a:latin typeface="+mn-lt"/>
                          <a:hlinkClick r:id="rId21"/>
                        </a:rPr>
                        <a:t>Contact | Office of the General Counsel</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49653"/>
                  </a:ext>
                </a:extLst>
              </a:tr>
            </a:tbl>
          </a:graphicData>
        </a:graphic>
      </p:graphicFrame>
    </p:spTree>
    <p:extLst>
      <p:ext uri="{BB962C8B-B14F-4D97-AF65-F5344CB8AC3E}">
        <p14:creationId xmlns:p14="http://schemas.microsoft.com/office/powerpoint/2010/main" val="2072429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427E-1835-CA20-463D-1F06C7C41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9927D-5FCC-8A4D-A7FF-A9336BD61DEC}"/>
              </a:ext>
            </a:extLst>
          </p:cNvPr>
          <p:cNvSpPr>
            <a:spLocks noGrp="1"/>
          </p:cNvSpPr>
          <p:nvPr>
            <p:ph type="title"/>
          </p:nvPr>
        </p:nvSpPr>
        <p:spPr>
          <a:xfrm>
            <a:off x="831850" y="642938"/>
            <a:ext cx="10515600" cy="2852737"/>
          </a:xfrm>
        </p:spPr>
        <p:txBody>
          <a:bodyPr/>
          <a:lstStyle/>
          <a:p>
            <a:r>
              <a:rPr lang="en-US" dirty="0">
                <a:latin typeface="Aptos"/>
              </a:rPr>
              <a:t>Test Your Knowledge</a:t>
            </a:r>
          </a:p>
        </p:txBody>
      </p:sp>
      <p:sp>
        <p:nvSpPr>
          <p:cNvPr id="3" name="Text Placeholder 2">
            <a:extLst>
              <a:ext uri="{FF2B5EF4-FFF2-40B4-BE49-F238E27FC236}">
                <a16:creationId xmlns:a16="http://schemas.microsoft.com/office/drawing/2014/main" id="{29B3AC85-7396-03F5-5BC3-B9C86CD0B2BA}"/>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D187AB5E-0DAA-FDC9-1780-39BE474113FE}"/>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84AE6DF2-F6C1-12CD-28E8-841284E3F358}"/>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A203232E-DE32-EEBB-6B9E-FD9C7C2DCCE2}"/>
              </a:ext>
            </a:extLst>
          </p:cNvPr>
          <p:cNvSpPr>
            <a:spLocks noGrp="1"/>
          </p:cNvSpPr>
          <p:nvPr>
            <p:ph type="sldNum" sz="quarter" idx="12"/>
          </p:nvPr>
        </p:nvSpPr>
        <p:spPr/>
        <p:txBody>
          <a:bodyPr/>
          <a:lstStyle/>
          <a:p>
            <a:fld id="{A6AF1B4E-90EC-4A51-B6E5-B702C054ECB0}" type="slidenum">
              <a:rPr lang="en-US" smtClean="0"/>
              <a:t>38</a:t>
            </a:fld>
            <a:endParaRPr lang="en-US" dirty="0"/>
          </a:p>
        </p:txBody>
      </p:sp>
      <p:sp>
        <p:nvSpPr>
          <p:cNvPr id="7" name="Rectangle 6">
            <a:extLst>
              <a:ext uri="{FF2B5EF4-FFF2-40B4-BE49-F238E27FC236}">
                <a16:creationId xmlns:a16="http://schemas.microsoft.com/office/drawing/2014/main" id="{E25FCB8C-3227-084E-7352-CD6F5B108D4B}"/>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049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4BCB-6D32-9F2F-16E7-4F7AA19469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489D8F-37F3-0826-4E20-73529557E549}"/>
              </a:ext>
              <a:ext uri="{C183D7F6-B498-43B3-948B-1728B52AA6E4}">
                <adec:decorative xmlns:adec="http://schemas.microsoft.com/office/drawing/2017/decorative" val="1"/>
              </a:ext>
            </a:extLst>
          </p:cNvPr>
          <p:cNvSpPr/>
          <p:nvPr/>
        </p:nvSpPr>
        <p:spPr>
          <a:xfrm>
            <a:off x="0" y="1181169"/>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B5B7F4-7D17-6513-E8A9-BACB5FEDBFF4}"/>
              </a:ext>
            </a:extLst>
          </p:cNvPr>
          <p:cNvSpPr>
            <a:spLocks noGrp="1"/>
          </p:cNvSpPr>
          <p:nvPr>
            <p:ph type="title"/>
          </p:nvPr>
        </p:nvSpPr>
        <p:spPr>
          <a:xfrm>
            <a:off x="747712" y="136525"/>
            <a:ext cx="10515600" cy="1325563"/>
          </a:xfrm>
        </p:spPr>
        <p:txBody>
          <a:bodyPr>
            <a:normAutofit/>
          </a:bodyPr>
          <a:lstStyle/>
          <a:p>
            <a:r>
              <a:rPr lang="en-US" sz="4000" dirty="0">
                <a:latin typeface="Franklin Gothic Book" panose="020B0503020102020204" pitchFamily="34" charset="0"/>
              </a:rPr>
              <a:t>Pop Quiz</a:t>
            </a:r>
          </a:p>
        </p:txBody>
      </p:sp>
      <p:sp>
        <p:nvSpPr>
          <p:cNvPr id="5" name="Footer Placeholder 4">
            <a:extLst>
              <a:ext uri="{FF2B5EF4-FFF2-40B4-BE49-F238E27FC236}">
                <a16:creationId xmlns:a16="http://schemas.microsoft.com/office/drawing/2014/main" id="{1821BF26-6BD3-8077-8B32-8EE33DEDDEB2}"/>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40C8FF6E-1AA4-0FBB-1D34-26E6DA0B7B57}"/>
              </a:ext>
            </a:extLst>
          </p:cNvPr>
          <p:cNvSpPr>
            <a:spLocks noGrp="1"/>
          </p:cNvSpPr>
          <p:nvPr>
            <p:ph type="sldNum" sz="quarter" idx="12"/>
          </p:nvPr>
        </p:nvSpPr>
        <p:spPr/>
        <p:txBody>
          <a:bodyPr/>
          <a:lstStyle/>
          <a:p>
            <a:fld id="{A6AF1B4E-90EC-4A51-B6E5-B702C054ECB0}" type="slidenum">
              <a:rPr lang="en-US" smtClean="0"/>
              <a:t>39</a:t>
            </a:fld>
            <a:endParaRPr lang="en-US" dirty="0"/>
          </a:p>
        </p:txBody>
      </p:sp>
      <p:sp>
        <p:nvSpPr>
          <p:cNvPr id="7" name="TextBox 6">
            <a:extLst>
              <a:ext uri="{FF2B5EF4-FFF2-40B4-BE49-F238E27FC236}">
                <a16:creationId xmlns:a16="http://schemas.microsoft.com/office/drawing/2014/main" id="{0405BAE2-F6B5-97D6-AF2E-783A9F391AB2}"/>
              </a:ext>
            </a:extLst>
          </p:cNvPr>
          <p:cNvSpPr txBox="1"/>
          <p:nvPr/>
        </p:nvSpPr>
        <p:spPr>
          <a:xfrm>
            <a:off x="519112" y="1272609"/>
            <a:ext cx="10696575" cy="5078313"/>
          </a:xfrm>
          <a:prstGeom prst="rect">
            <a:avLst/>
          </a:prstGeom>
          <a:noFill/>
        </p:spPr>
        <p:txBody>
          <a:bodyPr wrap="square">
            <a:spAutoFit/>
          </a:bodyPr>
          <a:lstStyle/>
          <a:p>
            <a:pPr marL="400050" indent="-400050" defTabSz="18288">
              <a:tabLst>
                <a:tab pos="398463" algn="l"/>
              </a:tabLst>
            </a:pPr>
            <a:r>
              <a:rPr lang="en-US" dirty="0">
                <a:latin typeface="Aptos" panose="020B0004020202020204" pitchFamily="34" charset="0"/>
              </a:rPr>
              <a:t>Q:	Do I need to do an ICQ if the individual is already set up as a supplier?</a:t>
            </a:r>
          </a:p>
          <a:p>
            <a:pPr marL="400050" indent="-400050" defTabSz="18288">
              <a:spcBef>
                <a:spcPts val="0"/>
              </a:spcBef>
              <a:buNone/>
              <a:tabLst>
                <a:tab pos="398463" algn="l"/>
              </a:tabLst>
            </a:pPr>
            <a:r>
              <a:rPr lang="en-US" dirty="0">
                <a:latin typeface="Aptos" panose="020B0004020202020204" pitchFamily="34" charset="0"/>
              </a:rPr>
              <a:t>A: 	Yes, an ICQ is based on the specific work instance and must be completed every time an independent contractor applies for work or there are changes in their scope of work.</a:t>
            </a:r>
          </a:p>
          <a:p>
            <a:pPr marL="400050" lvl="1" indent="-400050" defTabSz="18288">
              <a:tabLst>
                <a:tab pos="398463" algn="l"/>
              </a:tabLst>
            </a:pPr>
            <a:endParaRPr lang="en-US" dirty="0">
              <a:latin typeface="Aptos" panose="020B0004020202020204" pitchFamily="34" charset="0"/>
            </a:endParaRPr>
          </a:p>
          <a:p>
            <a:pPr marL="400050" indent="-400050" defTabSz="18288"/>
            <a:r>
              <a:rPr lang="en-US" dirty="0">
                <a:latin typeface="Aptos" panose="020B0004020202020204" pitchFamily="34" charset="0"/>
              </a:rPr>
              <a:t>Q:				If an individual is already classified as an independent contractor, do they have to go through the independent contractor approval process each time they apply for a new contract?</a:t>
            </a:r>
          </a:p>
          <a:p>
            <a:pPr marL="400050" lvl="1" indent="-400050" defTabSz="114300"/>
            <a:r>
              <a:rPr lang="en-US" dirty="0">
                <a:latin typeface="Aptos" panose="020B0004020202020204" pitchFamily="34" charset="0"/>
              </a:rPr>
              <a:t>A:	Yes, the taxing authorities look at each beginning and ending work period as a separate contract performed by an individual. They require full documentation for each separate contract. Caution: The taxing authorities will regard an ongoing working relationship with an individual as an employee and not an IC even if the work is intermittent.</a:t>
            </a:r>
          </a:p>
          <a:p>
            <a:pPr marL="400050" lvl="1" indent="-400050" defTabSz="114300"/>
            <a:endParaRPr lang="en-US" dirty="0">
              <a:latin typeface="Aptos" panose="020B0004020202020204" pitchFamily="34" charset="0"/>
            </a:endParaRPr>
          </a:p>
          <a:p>
            <a:pPr marL="400050" indent="-400050" defTabSz="114300"/>
            <a:r>
              <a:rPr lang="en-US" dirty="0">
                <a:latin typeface="Aptos" panose="020B0004020202020204" pitchFamily="34" charset="0"/>
              </a:rPr>
              <a:t>Q:	I want to hire an individual for a one-time job and payment is less than $3,000, do I need to go through the same independent contractor review process as I would for an amount above $3,000?</a:t>
            </a:r>
          </a:p>
          <a:p>
            <a:pPr marL="400050" lvl="1" indent="-400050" defTabSz="114300"/>
            <a:r>
              <a:rPr lang="en-US" dirty="0">
                <a:latin typeface="Aptos" panose="020B0004020202020204" pitchFamily="34" charset="0"/>
              </a:rPr>
              <a:t>A:	Not necessarily, If the individual meets the three-part test for an IC and the work is being completed in the U.S., the ICQ is not required if it is a one-time engagement, the payment will not exceed $3,000 and the contract period is less than 3 months (90 days). However, an exception attestation form or other language must be submitted with the payment in order to show the school has done their due diligence in following the IC Policy.</a:t>
            </a:r>
          </a:p>
        </p:txBody>
      </p:sp>
      <p:pic>
        <p:nvPicPr>
          <p:cNvPr id="8" name="Picture 7">
            <a:extLst>
              <a:ext uri="{FF2B5EF4-FFF2-40B4-BE49-F238E27FC236}">
                <a16:creationId xmlns:a16="http://schemas.microsoft.com/office/drawing/2014/main" id="{7EFF427B-0D70-56B4-0229-ACBA85EC384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7008" y="312489"/>
            <a:ext cx="1097280" cy="822960"/>
          </a:xfrm>
          <a:prstGeom prst="rect">
            <a:avLst/>
          </a:prstGeom>
        </p:spPr>
      </p:pic>
    </p:spTree>
    <p:extLst>
      <p:ext uri="{BB962C8B-B14F-4D97-AF65-F5344CB8AC3E}">
        <p14:creationId xmlns:p14="http://schemas.microsoft.com/office/powerpoint/2010/main" val="37322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2D5A-339A-B993-86E4-C352BB06BD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31C7F62-70C1-F9B6-6026-133CA052A987}"/>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58EDD0-29B4-4D83-715F-9F34206A6A4F}"/>
              </a:ext>
            </a:extLst>
          </p:cNvPr>
          <p:cNvSpPr>
            <a:spLocks noGrp="1"/>
          </p:cNvSpPr>
          <p:nvPr>
            <p:ph type="title"/>
          </p:nvPr>
        </p:nvSpPr>
        <p:spPr>
          <a:xfrm>
            <a:off x="640080" y="216972"/>
            <a:ext cx="10515600" cy="1325563"/>
          </a:xfrm>
        </p:spPr>
        <p:txBody>
          <a:bodyPr/>
          <a:lstStyle/>
          <a:p>
            <a:r>
              <a:rPr lang="en-US" dirty="0">
                <a:solidFill>
                  <a:schemeClr val="bg1"/>
                </a:solidFill>
                <a:latin typeface="Franklin Gothic Book" panose="020B0503020102020204" pitchFamily="34" charset="0"/>
              </a:rPr>
              <a:t>Important Notes</a:t>
            </a:r>
          </a:p>
        </p:txBody>
      </p:sp>
      <p:sp>
        <p:nvSpPr>
          <p:cNvPr id="10" name="TextBox 9">
            <a:extLst>
              <a:ext uri="{FF2B5EF4-FFF2-40B4-BE49-F238E27FC236}">
                <a16:creationId xmlns:a16="http://schemas.microsoft.com/office/drawing/2014/main" id="{A9131EC8-B1AC-E19A-B46A-24141FCE4AC1}"/>
              </a:ext>
            </a:extLst>
          </p:cNvPr>
          <p:cNvSpPr txBox="1"/>
          <p:nvPr/>
        </p:nvSpPr>
        <p:spPr>
          <a:xfrm>
            <a:off x="3545205" y="2368848"/>
            <a:ext cx="7610475" cy="3600986"/>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dirty="0">
                <a:latin typeface="Aptos" panose="020B0004020202020204" pitchFamily="34" charset="0"/>
              </a:rPr>
              <a:t>Individual Schools/Units may have additional policies and procedures governing independent contractors. This course does not replace local guidance.  Check with your local finance office for specific policies and procedures.</a:t>
            </a:r>
          </a:p>
          <a:p>
            <a:pPr marL="285750" indent="-285750">
              <a:spcAft>
                <a:spcPts val="1200"/>
              </a:spcAft>
              <a:buFont typeface="Arial" panose="020B0604020202020204" pitchFamily="34" charset="0"/>
              <a:buChar char="•"/>
            </a:pPr>
            <a:r>
              <a:rPr lang="en-US" dirty="0">
                <a:latin typeface="Aptos" panose="020B0004020202020204" pitchFamily="34" charset="0"/>
              </a:rPr>
              <a:t>If services are in the U.S., confirm international payees are eligible for payment prior to review. See </a:t>
            </a:r>
            <a:r>
              <a:rPr lang="en-US" dirty="0">
                <a:solidFill>
                  <a:srgbClr val="0070C0"/>
                </a:solidFill>
                <a:latin typeface="Aptos" panose="020B0004020202020204" pitchFamily="34" charset="0"/>
                <a:hlinkClick r:id="rId3">
                  <a:extLst>
                    <a:ext uri="{A12FA001-AC4F-418D-AE19-62706E023703}">
                      <ahyp:hlinkClr xmlns:ahyp="http://schemas.microsoft.com/office/drawing/2018/hyperlinkcolor" val="tx"/>
                    </a:ext>
                  </a:extLst>
                </a:hlinkClick>
              </a:rPr>
              <a:t>Payment Eligibility Platform</a:t>
            </a:r>
            <a:r>
              <a:rPr lang="en-US" dirty="0">
                <a:latin typeface="Aptos" panose="020B0004020202020204" pitchFamily="34" charset="0"/>
              </a:rPr>
              <a:t>. </a:t>
            </a:r>
          </a:p>
          <a:p>
            <a:pPr marL="285750" indent="-285750">
              <a:spcAft>
                <a:spcPts val="1200"/>
              </a:spcAft>
              <a:buFont typeface="Arial" panose="020B0604020202020204" pitchFamily="34" charset="0"/>
              <a:buChar char="•"/>
            </a:pPr>
            <a:r>
              <a:rPr lang="en-US" dirty="0">
                <a:latin typeface="Aptos" panose="020B0004020202020204" pitchFamily="34" charset="0"/>
              </a:rPr>
              <a:t>Additional restrictions apply when the services are being performed outside the U.S.  Local HR Offices should work with their </a:t>
            </a:r>
            <a:r>
              <a:rPr lang="en-US" dirty="0">
                <a:latin typeface="Aptos" panose="020B0004020202020204" pitchFamily="34" charset="0"/>
                <a:hlinkClick r:id="rId4"/>
              </a:rPr>
              <a:t>Global Support Services</a:t>
            </a:r>
            <a:r>
              <a:rPr lang="en-US" dirty="0">
                <a:latin typeface="Aptos" panose="020B0004020202020204" pitchFamily="34" charset="0"/>
              </a:rPr>
              <a:t> consultant for review.</a:t>
            </a:r>
          </a:p>
          <a:p>
            <a:pPr marL="285750" indent="-285750">
              <a:spcAft>
                <a:spcPts val="1200"/>
              </a:spcAft>
              <a:buFont typeface="Arial" panose="020B0604020202020204" pitchFamily="34" charset="0"/>
              <a:buChar char="•"/>
            </a:pPr>
            <a:r>
              <a:rPr lang="en-US" dirty="0">
                <a:latin typeface="Aptos" panose="020B0004020202020204" pitchFamily="34" charset="0"/>
              </a:rPr>
              <a:t>Additional restrictions may apply when involving </a:t>
            </a:r>
            <a:r>
              <a:rPr lang="en-US" b="1" dirty="0">
                <a:latin typeface="Aptos" panose="020B0004020202020204" pitchFamily="34" charset="0"/>
              </a:rPr>
              <a:t>Federal funds</a:t>
            </a:r>
            <a:r>
              <a:rPr lang="en-US" dirty="0">
                <a:latin typeface="Aptos" panose="020B0004020202020204" pitchFamily="34" charset="0"/>
              </a:rPr>
              <a:t>, please review the </a:t>
            </a:r>
            <a:r>
              <a:rPr lang="en-US" dirty="0">
                <a:latin typeface="Aptos" panose="020B0004020202020204" pitchFamily="34" charset="0"/>
                <a:hlinkClick r:id="rId5"/>
              </a:rPr>
              <a:t>Sponsored Programs Policies and Guidance</a:t>
            </a:r>
            <a:r>
              <a:rPr lang="en-US" dirty="0">
                <a:latin typeface="Aptos" panose="020B0004020202020204" pitchFamily="34" charset="0"/>
              </a:rPr>
              <a:t>. </a:t>
            </a:r>
          </a:p>
        </p:txBody>
      </p:sp>
      <p:sp>
        <p:nvSpPr>
          <p:cNvPr id="6" name="Footer Placeholder 5">
            <a:extLst>
              <a:ext uri="{FF2B5EF4-FFF2-40B4-BE49-F238E27FC236}">
                <a16:creationId xmlns:a16="http://schemas.microsoft.com/office/drawing/2014/main" id="{CEF612E1-E0F0-7FF1-89A0-05D2A9D34D37}"/>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439B0EEB-B686-676C-E040-7D7E2434DEA4}"/>
              </a:ext>
            </a:extLst>
          </p:cNvPr>
          <p:cNvSpPr>
            <a:spLocks noGrp="1"/>
          </p:cNvSpPr>
          <p:nvPr>
            <p:ph type="sldNum" sz="quarter" idx="12"/>
          </p:nvPr>
        </p:nvSpPr>
        <p:spPr/>
        <p:txBody>
          <a:bodyPr/>
          <a:lstStyle/>
          <a:p>
            <a:fld id="{A6AF1B4E-90EC-4A51-B6E5-B702C054ECB0}" type="slidenum">
              <a:rPr lang="en-US" smtClean="0"/>
              <a:t>4</a:t>
            </a:fld>
            <a:endParaRPr lang="en-US" dirty="0"/>
          </a:p>
        </p:txBody>
      </p:sp>
      <p:pic>
        <p:nvPicPr>
          <p:cNvPr id="8" name="Picture 7">
            <a:extLst>
              <a:ext uri="{FF2B5EF4-FFF2-40B4-BE49-F238E27FC236}">
                <a16:creationId xmlns:a16="http://schemas.microsoft.com/office/drawing/2014/main" id="{2C203CD9-8F0A-DA83-5D3B-B65DCEC82AB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50000" r="26407"/>
          <a:stretch>
            <a:fillRect/>
          </a:stretch>
        </p:blipFill>
        <p:spPr>
          <a:xfrm>
            <a:off x="287079" y="2364918"/>
            <a:ext cx="2876550" cy="3386021"/>
          </a:xfrm>
          <a:prstGeom prst="rect">
            <a:avLst/>
          </a:prstGeom>
        </p:spPr>
      </p:pic>
    </p:spTree>
    <p:extLst>
      <p:ext uri="{BB962C8B-B14F-4D97-AF65-F5344CB8AC3E}">
        <p14:creationId xmlns:p14="http://schemas.microsoft.com/office/powerpoint/2010/main" val="693328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C4B6-9078-2BE3-0BBB-DA2C59210E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E937EDE-FBEE-DAE8-DE32-86304299B979}"/>
              </a:ext>
              <a:ext uri="{C183D7F6-B498-43B3-948B-1728B52AA6E4}">
                <adec:decorative xmlns:adec="http://schemas.microsoft.com/office/drawing/2017/decorative" val="1"/>
              </a:ext>
            </a:extLst>
          </p:cNvPr>
          <p:cNvSpPr/>
          <p:nvPr/>
        </p:nvSpPr>
        <p:spPr>
          <a:xfrm>
            <a:off x="0" y="1181169"/>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879FB1-4205-2719-418B-F0FF4EE99202}"/>
              </a:ext>
            </a:extLst>
          </p:cNvPr>
          <p:cNvSpPr>
            <a:spLocks noGrp="1"/>
          </p:cNvSpPr>
          <p:nvPr>
            <p:ph type="title"/>
          </p:nvPr>
        </p:nvSpPr>
        <p:spPr>
          <a:xfrm>
            <a:off x="747712" y="136525"/>
            <a:ext cx="10515600" cy="1325563"/>
          </a:xfrm>
        </p:spPr>
        <p:txBody>
          <a:bodyPr>
            <a:normAutofit/>
          </a:bodyPr>
          <a:lstStyle/>
          <a:p>
            <a:r>
              <a:rPr lang="en-US" sz="4000" dirty="0">
                <a:latin typeface="Franklin Gothic Book" panose="020B0503020102020204" pitchFamily="34" charset="0"/>
              </a:rPr>
              <a:t>Pop Quiz </a:t>
            </a:r>
            <a:r>
              <a:rPr lang="en-US" sz="1400" dirty="0">
                <a:latin typeface="Franklin Gothic Book" panose="020B0503020102020204" pitchFamily="34" charset="0"/>
              </a:rPr>
              <a:t>(continued)</a:t>
            </a:r>
          </a:p>
        </p:txBody>
      </p:sp>
      <p:sp>
        <p:nvSpPr>
          <p:cNvPr id="5" name="Footer Placeholder 4">
            <a:extLst>
              <a:ext uri="{FF2B5EF4-FFF2-40B4-BE49-F238E27FC236}">
                <a16:creationId xmlns:a16="http://schemas.microsoft.com/office/drawing/2014/main" id="{A2D61D96-288C-2432-9A24-B74D5F0BAF38}"/>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6B114972-5DE2-8C38-CBFA-2D4678BA002B}"/>
              </a:ext>
            </a:extLst>
          </p:cNvPr>
          <p:cNvSpPr>
            <a:spLocks noGrp="1"/>
          </p:cNvSpPr>
          <p:nvPr>
            <p:ph type="sldNum" sz="quarter" idx="12"/>
          </p:nvPr>
        </p:nvSpPr>
        <p:spPr/>
        <p:txBody>
          <a:bodyPr/>
          <a:lstStyle/>
          <a:p>
            <a:fld id="{A6AF1B4E-90EC-4A51-B6E5-B702C054ECB0}" type="slidenum">
              <a:rPr lang="en-US" smtClean="0"/>
              <a:t>40</a:t>
            </a:fld>
            <a:endParaRPr lang="en-US" dirty="0"/>
          </a:p>
        </p:txBody>
      </p:sp>
      <p:sp>
        <p:nvSpPr>
          <p:cNvPr id="7" name="TextBox 6">
            <a:extLst>
              <a:ext uri="{FF2B5EF4-FFF2-40B4-BE49-F238E27FC236}">
                <a16:creationId xmlns:a16="http://schemas.microsoft.com/office/drawing/2014/main" id="{E4D60E2E-A92D-DC1D-7094-4C608CBF9286}"/>
              </a:ext>
            </a:extLst>
          </p:cNvPr>
          <p:cNvSpPr txBox="1"/>
          <p:nvPr/>
        </p:nvSpPr>
        <p:spPr>
          <a:xfrm>
            <a:off x="519112" y="1272609"/>
            <a:ext cx="10696575" cy="4801314"/>
          </a:xfrm>
          <a:prstGeom prst="rect">
            <a:avLst/>
          </a:prstGeom>
          <a:noFill/>
        </p:spPr>
        <p:txBody>
          <a:bodyPr wrap="square">
            <a:spAutoFit/>
          </a:bodyPr>
          <a:lstStyle/>
          <a:p>
            <a:pPr marL="288925" indent="-288925" defTabSz="27432"/>
            <a:r>
              <a:rPr lang="en-US" dirty="0">
                <a:latin typeface="Aptos" panose="020B0004020202020204" pitchFamily="34" charset="0"/>
              </a:rPr>
              <a:t>Q:		A department is unable to find sufficient Teaching Assistants (TA) for a three-week summer course. When this occurs, the visiting instructor will offer a TA slot to a researcher or PhD candidate at their home institution (often outside of the U.S.). Is this an employee or IC? Does this qualify as an exception due to the short duration (3- weeks) of the work and the individual will earn less than $3,000?</a:t>
            </a:r>
          </a:p>
          <a:p>
            <a:pPr marL="288925" lvl="1" indent="-288925" defTabSz="27432"/>
            <a:r>
              <a:rPr lang="en-US" dirty="0">
                <a:latin typeface="Aptos" panose="020B0004020202020204" pitchFamily="34" charset="0"/>
              </a:rPr>
              <a:t>A:	While placing these individuals on a payroll is difficult due to the short duration of their appointment, this is a payroll transaction. The individual is performing a service that is a regular part of the school or unit’s business.</a:t>
            </a:r>
          </a:p>
          <a:p>
            <a:pPr marL="288925" lvl="1" indent="-288925" defTabSz="27432"/>
            <a:endParaRPr lang="en-US" dirty="0">
              <a:latin typeface="Aptos" panose="020B0004020202020204" pitchFamily="34" charset="0"/>
            </a:endParaRPr>
          </a:p>
          <a:p>
            <a:pPr marL="288925" indent="-288925" defTabSz="288925"/>
            <a:r>
              <a:rPr lang="en-US" dirty="0">
                <a:latin typeface="Aptos" panose="020B0004020202020204" pitchFamily="34" charset="0"/>
              </a:rPr>
              <a:t>Q:	I have several independent contractors who work intermittently throughout the year. Can I create a contract that is based on the entire year for each of them in order to capture all work performed during that year?</a:t>
            </a:r>
          </a:p>
          <a:p>
            <a:pPr marL="288925" lvl="1" indent="-288925" defTabSz="114300"/>
            <a:r>
              <a:rPr lang="en-US" dirty="0">
                <a:latin typeface="Aptos" panose="020B0004020202020204" pitchFamily="34" charset="0"/>
              </a:rPr>
              <a:t>A:	No, contracts must be limited to each contract period and scope of work to be completed. Any later or additional work must go through a separate independent contractor process. If an individual is working on a regular basis, their classification may be that of employee.</a:t>
            </a:r>
          </a:p>
          <a:p>
            <a:pPr marL="288925" lvl="1" indent="-288925" defTabSz="114300"/>
            <a:endParaRPr lang="en-US" dirty="0">
              <a:latin typeface="Aptos" panose="020B0004020202020204" pitchFamily="34" charset="0"/>
            </a:endParaRPr>
          </a:p>
          <a:p>
            <a:pPr marL="288925" indent="-288925" defTabSz="288925"/>
            <a:r>
              <a:rPr lang="en-US" dirty="0">
                <a:latin typeface="Aptos" panose="020B0004020202020204" pitchFamily="34" charset="0"/>
              </a:rPr>
              <a:t>Q:	Do I need to follow the IC Policy if I am paying an honorarium?</a:t>
            </a:r>
          </a:p>
          <a:p>
            <a:pPr marL="288925" lvl="1" indent="-288925" defTabSz="114300"/>
            <a:r>
              <a:rPr lang="en-US" dirty="0">
                <a:latin typeface="Aptos" panose="020B0004020202020204" pitchFamily="34" charset="0"/>
              </a:rPr>
              <a:t>A:	Yes, regardless of what the payment is called, the IC Policy must be followed.</a:t>
            </a:r>
          </a:p>
        </p:txBody>
      </p:sp>
      <p:pic>
        <p:nvPicPr>
          <p:cNvPr id="8" name="Picture 7">
            <a:extLst>
              <a:ext uri="{FF2B5EF4-FFF2-40B4-BE49-F238E27FC236}">
                <a16:creationId xmlns:a16="http://schemas.microsoft.com/office/drawing/2014/main" id="{90077C90-04FE-DA99-825A-9A24D649EB8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7008" y="312489"/>
            <a:ext cx="1097280" cy="822960"/>
          </a:xfrm>
          <a:prstGeom prst="rect">
            <a:avLst/>
          </a:prstGeom>
        </p:spPr>
      </p:pic>
    </p:spTree>
    <p:extLst>
      <p:ext uri="{BB962C8B-B14F-4D97-AF65-F5344CB8AC3E}">
        <p14:creationId xmlns:p14="http://schemas.microsoft.com/office/powerpoint/2010/main" val="6275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E85A-09A6-CF77-5738-44387A15F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F4DF6-1720-9FB2-4B3B-5D61757868E5}"/>
              </a:ext>
            </a:extLst>
          </p:cNvPr>
          <p:cNvSpPr>
            <a:spLocks noGrp="1"/>
          </p:cNvSpPr>
          <p:nvPr>
            <p:ph type="title"/>
          </p:nvPr>
        </p:nvSpPr>
        <p:spPr>
          <a:xfrm>
            <a:off x="831850" y="642938"/>
            <a:ext cx="10515600" cy="2852737"/>
          </a:xfrm>
        </p:spPr>
        <p:txBody>
          <a:bodyPr/>
          <a:lstStyle/>
          <a:p>
            <a:r>
              <a:rPr lang="en-US" dirty="0"/>
              <a:t>Q&amp;A Session</a:t>
            </a:r>
          </a:p>
        </p:txBody>
      </p:sp>
      <p:pic>
        <p:nvPicPr>
          <p:cNvPr id="4" name="Picture 3">
            <a:extLst>
              <a:ext uri="{FF2B5EF4-FFF2-40B4-BE49-F238E27FC236}">
                <a16:creationId xmlns:a16="http://schemas.microsoft.com/office/drawing/2014/main" id="{07FA6001-8CFA-EEE7-C29D-9E9818534F08}"/>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A0CD9F94-76D9-6E7B-1C5D-508FFC2E85EF}"/>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CBA7AEB4-CAB2-F572-D1B7-95AD51769808}"/>
              </a:ext>
            </a:extLst>
          </p:cNvPr>
          <p:cNvSpPr>
            <a:spLocks noGrp="1"/>
          </p:cNvSpPr>
          <p:nvPr>
            <p:ph type="sldNum" sz="quarter" idx="12"/>
          </p:nvPr>
        </p:nvSpPr>
        <p:spPr/>
        <p:txBody>
          <a:bodyPr/>
          <a:lstStyle/>
          <a:p>
            <a:fld id="{A6AF1B4E-90EC-4A51-B6E5-B702C054ECB0}" type="slidenum">
              <a:rPr lang="en-US" smtClean="0"/>
              <a:t>41</a:t>
            </a:fld>
            <a:endParaRPr lang="en-US" dirty="0"/>
          </a:p>
        </p:txBody>
      </p:sp>
      <p:sp>
        <p:nvSpPr>
          <p:cNvPr id="6" name="Rectangle 5">
            <a:extLst>
              <a:ext uri="{FF2B5EF4-FFF2-40B4-BE49-F238E27FC236}">
                <a16:creationId xmlns:a16="http://schemas.microsoft.com/office/drawing/2014/main" id="{0555F8F1-B590-CA05-27ED-2BB6AB34B598}"/>
              </a:ext>
              <a:ext uri="{C183D7F6-B498-43B3-948B-1728B52AA6E4}">
                <adec:decorative xmlns:adec="http://schemas.microsoft.com/office/drawing/2017/decorative" val="1"/>
              </a:ext>
            </a:extLst>
          </p:cNvPr>
          <p:cNvSpPr/>
          <p:nvPr/>
        </p:nvSpPr>
        <p:spPr>
          <a:xfrm>
            <a:off x="-10274" y="3370580"/>
            <a:ext cx="12252960" cy="274320"/>
          </a:xfrm>
          <a:prstGeom prst="rect">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AE2CCCBC-29B3-48D8-3DAC-A193C03EBE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424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F65C2-7BA9-1763-DBAD-82BB3B7B1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BDF59-C6F4-91F9-5AE0-24620D795F68}"/>
              </a:ext>
            </a:extLst>
          </p:cNvPr>
          <p:cNvSpPr>
            <a:spLocks noGrp="1"/>
          </p:cNvSpPr>
          <p:nvPr>
            <p:ph type="title"/>
          </p:nvPr>
        </p:nvSpPr>
        <p:spPr>
          <a:xfrm>
            <a:off x="831850" y="642938"/>
            <a:ext cx="10515600" cy="2852737"/>
          </a:xfrm>
        </p:spPr>
        <p:txBody>
          <a:bodyPr/>
          <a:lstStyle/>
          <a:p>
            <a:r>
              <a:rPr lang="en-US" dirty="0">
                <a:latin typeface="Aptos"/>
              </a:rPr>
              <a:t>Additional Materials</a:t>
            </a:r>
          </a:p>
        </p:txBody>
      </p:sp>
      <p:sp>
        <p:nvSpPr>
          <p:cNvPr id="3" name="Text Placeholder 2">
            <a:extLst>
              <a:ext uri="{FF2B5EF4-FFF2-40B4-BE49-F238E27FC236}">
                <a16:creationId xmlns:a16="http://schemas.microsoft.com/office/drawing/2014/main" id="{D57478E8-D67E-C2D0-2927-69399CB98BE2}"/>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86C4CF2A-A04D-8A11-4D5A-3207FB91B026}"/>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174B3DE9-1266-83D0-17E4-8423B1E9710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1E5AD512-59D4-4CCA-67C3-641BB8B8A868}"/>
              </a:ext>
            </a:extLst>
          </p:cNvPr>
          <p:cNvSpPr>
            <a:spLocks noGrp="1"/>
          </p:cNvSpPr>
          <p:nvPr>
            <p:ph type="sldNum" sz="quarter" idx="12"/>
          </p:nvPr>
        </p:nvSpPr>
        <p:spPr/>
        <p:txBody>
          <a:bodyPr/>
          <a:lstStyle/>
          <a:p>
            <a:fld id="{A6AF1B4E-90EC-4A51-B6E5-B702C054ECB0}" type="slidenum">
              <a:rPr lang="en-US" smtClean="0"/>
              <a:t>42</a:t>
            </a:fld>
            <a:endParaRPr lang="en-US" dirty="0"/>
          </a:p>
        </p:txBody>
      </p:sp>
      <p:sp>
        <p:nvSpPr>
          <p:cNvPr id="7" name="Rectangle 6">
            <a:extLst>
              <a:ext uri="{FF2B5EF4-FFF2-40B4-BE49-F238E27FC236}">
                <a16:creationId xmlns:a16="http://schemas.microsoft.com/office/drawing/2014/main" id="{F1988089-DA33-F310-BA46-ACC927EB71ED}"/>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9708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487-E5BC-463D-8761-2BA8F986E545}"/>
              </a:ext>
            </a:extLst>
          </p:cNvPr>
          <p:cNvSpPr>
            <a:spLocks noGrp="1"/>
          </p:cNvSpPr>
          <p:nvPr>
            <p:ph type="title"/>
          </p:nvPr>
        </p:nvSpPr>
        <p:spPr>
          <a:xfrm>
            <a:off x="518160" y="-177338"/>
            <a:ext cx="10972800" cy="1143000"/>
          </a:xfrm>
        </p:spPr>
        <p:txBody>
          <a:bodyPr/>
          <a:lstStyle/>
          <a:p>
            <a:r>
              <a:rPr lang="en-US" sz="3600" dirty="0"/>
              <a:t>Guidance on Classifications</a:t>
            </a:r>
          </a:p>
        </p:txBody>
      </p:sp>
      <p:sp>
        <p:nvSpPr>
          <p:cNvPr id="6" name="TextBox 5">
            <a:extLst>
              <a:ext uri="{FF2B5EF4-FFF2-40B4-BE49-F238E27FC236}">
                <a16:creationId xmlns:a16="http://schemas.microsoft.com/office/drawing/2014/main" id="{54290C23-99FB-46DB-9C92-0C655645B9F3}"/>
              </a:ext>
            </a:extLst>
          </p:cNvPr>
          <p:cNvSpPr txBox="1"/>
          <p:nvPr/>
        </p:nvSpPr>
        <p:spPr>
          <a:xfrm>
            <a:off x="492760" y="520785"/>
            <a:ext cx="11358880" cy="1323439"/>
          </a:xfrm>
          <a:prstGeom prst="rect">
            <a:avLst/>
          </a:prstGeom>
          <a:noFill/>
        </p:spPr>
        <p:txBody>
          <a:bodyPr wrap="square" rtlCol="0">
            <a:spAutoFit/>
          </a:bodyPr>
          <a:lstStyle/>
          <a:p>
            <a:r>
              <a:rPr lang="en-US" b="1" dirty="0">
                <a:solidFill>
                  <a:srgbClr val="C00000"/>
                </a:solidFill>
              </a:rPr>
              <a:t>MYTH: </a:t>
            </a:r>
            <a:r>
              <a:rPr lang="en-US" dirty="0"/>
              <a:t>Individuals can be paid as employees, independent contractors or vendors/suppliers.</a:t>
            </a:r>
          </a:p>
          <a:p>
            <a:endParaRPr lang="en-US" sz="800" dirty="0"/>
          </a:p>
          <a:p>
            <a:r>
              <a:rPr lang="en-US" b="1" dirty="0">
                <a:solidFill>
                  <a:srgbClr val="C00000"/>
                </a:solidFill>
              </a:rPr>
              <a:t>FACT: </a:t>
            </a:r>
            <a:r>
              <a:rPr lang="en-US" dirty="0"/>
              <a:t>There are only two options for paying individuals – as employees </a:t>
            </a:r>
            <a:r>
              <a:rPr lang="en-US" b="1" dirty="0">
                <a:solidFill>
                  <a:srgbClr val="C00000"/>
                </a:solidFill>
              </a:rPr>
              <a:t>or</a:t>
            </a:r>
            <a:r>
              <a:rPr lang="en-US" dirty="0"/>
              <a:t> as independent contractors. An “independent contractor” is the </a:t>
            </a:r>
            <a:r>
              <a:rPr lang="en-US" b="1" dirty="0">
                <a:solidFill>
                  <a:srgbClr val="C00000"/>
                </a:solidFill>
              </a:rPr>
              <a:t>same thing </a:t>
            </a:r>
            <a:r>
              <a:rPr lang="en-US" dirty="0"/>
              <a:t>as a “vendor” or “supplier.”</a:t>
            </a:r>
          </a:p>
          <a:p>
            <a:endParaRPr lang="en-US" dirty="0"/>
          </a:p>
        </p:txBody>
      </p:sp>
      <p:sp>
        <p:nvSpPr>
          <p:cNvPr id="8" name="Content Placeholder 7">
            <a:extLst>
              <a:ext uri="{FF2B5EF4-FFF2-40B4-BE49-F238E27FC236}">
                <a16:creationId xmlns:a16="http://schemas.microsoft.com/office/drawing/2014/main" id="{8C39C1FE-BCC1-EE24-ECE3-9BCF5AE5AC38}"/>
              </a:ext>
            </a:extLst>
          </p:cNvPr>
          <p:cNvSpPr>
            <a:spLocks noGrp="1"/>
          </p:cNvSpPr>
          <p:nvPr>
            <p:ph sz="half" idx="1"/>
          </p:nvPr>
        </p:nvSpPr>
        <p:spPr/>
        <p:txBody>
          <a:bodyPr/>
          <a:lstStyle/>
          <a:p>
            <a:endParaRPr lang="en-US" dirty="0"/>
          </a:p>
        </p:txBody>
      </p:sp>
      <p:sp>
        <p:nvSpPr>
          <p:cNvPr id="9" name="Content Placeholder 8">
            <a:extLst>
              <a:ext uri="{FF2B5EF4-FFF2-40B4-BE49-F238E27FC236}">
                <a16:creationId xmlns:a16="http://schemas.microsoft.com/office/drawing/2014/main" id="{E5F8BB6B-AA05-999F-E375-462E0622525E}"/>
              </a:ext>
            </a:extLst>
          </p:cNvPr>
          <p:cNvSpPr>
            <a:spLocks noGrp="1"/>
          </p:cNvSpPr>
          <p:nvPr>
            <p:ph sz="half" idx="2"/>
          </p:nvPr>
        </p:nvSpPr>
        <p:spPr/>
        <p:txBody>
          <a:bodyPr/>
          <a:lstStyle/>
          <a:p>
            <a:endParaRPr lang="en-US" dirty="0"/>
          </a:p>
        </p:txBody>
      </p:sp>
      <p:graphicFrame>
        <p:nvGraphicFramePr>
          <p:cNvPr id="3" name="Diagram 2">
            <a:extLst>
              <a:ext uri="{FF2B5EF4-FFF2-40B4-BE49-F238E27FC236}">
                <a16:creationId xmlns:a16="http://schemas.microsoft.com/office/drawing/2014/main" id="{B363CFDF-7834-40C2-A6FE-9A1ED56C5E2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424682"/>
              </p:ext>
            </p:extLst>
          </p:nvPr>
        </p:nvGraphicFramePr>
        <p:xfrm>
          <a:off x="77893" y="772906"/>
          <a:ext cx="12036214" cy="558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a:extLst>
              <a:ext uri="{FF2B5EF4-FFF2-40B4-BE49-F238E27FC236}">
                <a16:creationId xmlns:a16="http://schemas.microsoft.com/office/drawing/2014/main" id="{8BCA684F-49FA-EF38-998A-0FA19248661B}"/>
              </a:ext>
            </a:extLst>
          </p:cNvPr>
          <p:cNvSpPr txBox="1">
            <a:spLocks/>
          </p:cNvSpPr>
          <p:nvPr/>
        </p:nvSpPr>
        <p:spPr>
          <a:xfrm>
            <a:off x="397563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Internal Only - 2026JUN16</a:t>
            </a:r>
          </a:p>
        </p:txBody>
      </p:sp>
      <p:sp>
        <p:nvSpPr>
          <p:cNvPr id="10" name="Slide Number Placeholder 5">
            <a:extLst>
              <a:ext uri="{FF2B5EF4-FFF2-40B4-BE49-F238E27FC236}">
                <a16:creationId xmlns:a16="http://schemas.microsoft.com/office/drawing/2014/main" id="{B7928A0C-388D-F674-011F-72E34EF74881}"/>
              </a:ext>
            </a:extLst>
          </p:cNvPr>
          <p:cNvSpPr>
            <a:spLocks noGrp="1"/>
          </p:cNvSpPr>
          <p:nvPr>
            <p:ph type="sldNum" sz="quarter" idx="12"/>
          </p:nvPr>
        </p:nvSpPr>
        <p:spPr>
          <a:xfrm>
            <a:off x="8610600" y="6356350"/>
            <a:ext cx="2743200" cy="365125"/>
          </a:xfrm>
        </p:spPr>
        <p:txBody>
          <a:bodyPr/>
          <a:lstStyle/>
          <a:p>
            <a:fld id="{A6AF1B4E-90EC-4A51-B6E5-B702C054ECB0}" type="slidenum">
              <a:rPr lang="en-US" smtClean="0"/>
              <a:t>43</a:t>
            </a:fld>
            <a:endParaRPr lang="en-US" dirty="0"/>
          </a:p>
        </p:txBody>
      </p:sp>
    </p:spTree>
    <p:extLst>
      <p:ext uri="{BB962C8B-B14F-4D97-AF65-F5344CB8AC3E}">
        <p14:creationId xmlns:p14="http://schemas.microsoft.com/office/powerpoint/2010/main" val="418947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54D1-E458-48A3-B27E-441B737EE1C4}"/>
              </a:ext>
            </a:extLst>
          </p:cNvPr>
          <p:cNvSpPr>
            <a:spLocks noGrp="1"/>
          </p:cNvSpPr>
          <p:nvPr>
            <p:ph type="ctrTitle"/>
          </p:nvPr>
        </p:nvSpPr>
        <p:spPr>
          <a:xfrm>
            <a:off x="604840" y="44984"/>
            <a:ext cx="10982325" cy="647171"/>
          </a:xfrm>
        </p:spPr>
        <p:txBody>
          <a:bodyPr/>
          <a:lstStyle/>
          <a:p>
            <a:r>
              <a:rPr lang="en-US" sz="3200" dirty="0"/>
              <a:t>Do I need to do an Independent Contractor Questionnaire?</a:t>
            </a:r>
          </a:p>
        </p:txBody>
      </p:sp>
      <p:sp>
        <p:nvSpPr>
          <p:cNvPr id="3" name="Subtitle 2">
            <a:extLst>
              <a:ext uri="{FF2B5EF4-FFF2-40B4-BE49-F238E27FC236}">
                <a16:creationId xmlns:a16="http://schemas.microsoft.com/office/drawing/2014/main" id="{BD4F705D-11D7-47C1-9F51-A4F3E0504079}"/>
              </a:ext>
            </a:extLst>
          </p:cNvPr>
          <p:cNvSpPr>
            <a:spLocks noGrp="1"/>
          </p:cNvSpPr>
          <p:nvPr>
            <p:ph type="subTitle" idx="1"/>
          </p:nvPr>
        </p:nvSpPr>
        <p:spPr>
          <a:xfrm>
            <a:off x="541868" y="655251"/>
            <a:ext cx="11108265" cy="5033963"/>
          </a:xfrm>
        </p:spPr>
        <p:txBody>
          <a:bodyPr/>
          <a:lstStyle/>
          <a:p>
            <a:pPr algn="l"/>
            <a:r>
              <a:rPr lang="en-US" sz="1550" dirty="0"/>
              <a:t>An independent contractor questionnaire (ICQ) must be completed prior to engaging the individual to start work and regardless of where the work is being completed (both inside and outside Massachusetts). For work outside of the U.S., </a:t>
            </a:r>
            <a:r>
              <a:rPr lang="en-US" sz="1550" i="1" dirty="0"/>
              <a:t>Harvard must also follow the rules and regulations based on the country in which the work is taking place. </a:t>
            </a:r>
            <a:r>
              <a:rPr lang="en-US" sz="1550" dirty="0"/>
              <a:t>These provisions may be different than MA law and are occasionally more stringent (Europe) or entail tax withholdings on payments to contractors. See the </a:t>
            </a:r>
            <a:r>
              <a:rPr lang="en-US" sz="1550" dirty="0">
                <a:hlinkClick r:id="rId2"/>
              </a:rPr>
              <a:t>Independent Contractor Policy</a:t>
            </a:r>
            <a:r>
              <a:rPr lang="en-US" sz="1550" dirty="0"/>
              <a:t>.</a:t>
            </a:r>
          </a:p>
          <a:p>
            <a:endParaRPr lang="en-US" dirty="0"/>
          </a:p>
        </p:txBody>
      </p:sp>
      <p:sp>
        <p:nvSpPr>
          <p:cNvPr id="5" name="Slide Number Placeholder 4">
            <a:extLst>
              <a:ext uri="{FF2B5EF4-FFF2-40B4-BE49-F238E27FC236}">
                <a16:creationId xmlns:a16="http://schemas.microsoft.com/office/drawing/2014/main" id="{9CB16610-2380-4A29-8D00-860594EB438F}"/>
              </a:ext>
            </a:extLst>
          </p:cNvPr>
          <p:cNvSpPr>
            <a:spLocks noGrp="1"/>
          </p:cNvSpPr>
          <p:nvPr>
            <p:ph type="sldNum" sz="quarter" idx="12"/>
          </p:nvPr>
        </p:nvSpPr>
        <p:spPr/>
        <p:txBody>
          <a:bodyPr/>
          <a:lstStyle/>
          <a:p>
            <a:fld id="{1D25B2C5-0A3F-4662-A436-F5F13DE709CB}" type="slidenum">
              <a:rPr lang="en-US" smtClean="0"/>
              <a:pPr/>
              <a:t>44</a:t>
            </a:fld>
            <a:endParaRPr lang="en-US" dirty="0"/>
          </a:p>
        </p:txBody>
      </p:sp>
      <p:graphicFrame>
        <p:nvGraphicFramePr>
          <p:cNvPr id="6" name="Table 5">
            <a:extLst>
              <a:ext uri="{FF2B5EF4-FFF2-40B4-BE49-F238E27FC236}">
                <a16:creationId xmlns:a16="http://schemas.microsoft.com/office/drawing/2014/main" id="{81520A0B-775C-4628-A125-633436EDA667}"/>
              </a:ext>
            </a:extLst>
          </p:cNvPr>
          <p:cNvGraphicFramePr>
            <a:graphicFrameLocks noGrp="1"/>
          </p:cNvGraphicFramePr>
          <p:nvPr>
            <p:extLst>
              <p:ext uri="{D42A27DB-BD31-4B8C-83A1-F6EECF244321}">
                <p14:modId xmlns:p14="http://schemas.microsoft.com/office/powerpoint/2010/main" val="3224145007"/>
              </p:ext>
            </p:extLst>
          </p:nvPr>
        </p:nvGraphicFramePr>
        <p:xfrm>
          <a:off x="541867" y="1681761"/>
          <a:ext cx="10982326" cy="5074920"/>
        </p:xfrm>
        <a:graphic>
          <a:graphicData uri="http://schemas.openxmlformats.org/drawingml/2006/table">
            <a:tbl>
              <a:tblPr firstRow="1" bandRow="1">
                <a:tableStyleId>{5C22544A-7EE6-4342-B048-85BDC9FD1C3A}</a:tableStyleId>
              </a:tblPr>
              <a:tblGrid>
                <a:gridCol w="5325533">
                  <a:extLst>
                    <a:ext uri="{9D8B030D-6E8A-4147-A177-3AD203B41FA5}">
                      <a16:colId xmlns:a16="http://schemas.microsoft.com/office/drawing/2014/main" val="3228619221"/>
                    </a:ext>
                  </a:extLst>
                </a:gridCol>
                <a:gridCol w="5656793">
                  <a:extLst>
                    <a:ext uri="{9D8B030D-6E8A-4147-A177-3AD203B41FA5}">
                      <a16:colId xmlns:a16="http://schemas.microsoft.com/office/drawing/2014/main" val="1884051877"/>
                    </a:ext>
                  </a:extLst>
                </a:gridCol>
              </a:tblGrid>
              <a:tr h="548640">
                <a:tc>
                  <a:txBody>
                    <a:bodyPr/>
                    <a:lstStyle/>
                    <a:p>
                      <a:pPr algn="ctr"/>
                      <a:r>
                        <a:rPr lang="en-US" sz="1500" dirty="0"/>
                        <a:t>Who is completing the service?</a:t>
                      </a:r>
                    </a:p>
                  </a:txBody>
                  <a:tcPr/>
                </a:tc>
                <a:tc>
                  <a:txBody>
                    <a:bodyPr/>
                    <a:lstStyle/>
                    <a:p>
                      <a:pPr algn="ctr"/>
                      <a:r>
                        <a:rPr lang="en-US" sz="1500" dirty="0"/>
                        <a:t>Do I need to complete an Independent Contractor Questionnaire?</a:t>
                      </a:r>
                    </a:p>
                  </a:txBody>
                  <a:tcPr/>
                </a:tc>
                <a:extLst>
                  <a:ext uri="{0D108BD9-81ED-4DB2-BD59-A6C34878D82A}">
                    <a16:rowId xmlns:a16="http://schemas.microsoft.com/office/drawing/2014/main" val="72012090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a:t>An individual</a:t>
                      </a:r>
                    </a:p>
                  </a:txBody>
                  <a:tcPr/>
                </a:tc>
                <a:tc>
                  <a:txBody>
                    <a:bodyPr/>
                    <a:lstStyle/>
                    <a:p>
                      <a:r>
                        <a:rPr lang="en-US" sz="1500" b="1" dirty="0"/>
                        <a:t>YES </a:t>
                      </a:r>
                      <a:r>
                        <a:rPr lang="en-US" sz="1500" dirty="0"/>
                        <a:t>- An Independent Contractor Questionnaire is required or must meet the school’s process regarding exceptions. </a:t>
                      </a:r>
                    </a:p>
                  </a:txBody>
                  <a:tcPr/>
                </a:tc>
                <a:extLst>
                  <a:ext uri="{0D108BD9-81ED-4DB2-BD59-A6C34878D82A}">
                    <a16:rowId xmlns:a16="http://schemas.microsoft.com/office/drawing/2014/main" val="1826287439"/>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a:t>A single-employee Limited Liability Company (LLC), Unincorporated or Incorporated Company</a:t>
                      </a:r>
                    </a:p>
                  </a:txBody>
                  <a:tcPr/>
                </a:tc>
                <a:tc>
                  <a:txBody>
                    <a:bodyPr/>
                    <a:lstStyle/>
                    <a:p>
                      <a:r>
                        <a:rPr lang="en-US" sz="1500" b="1" dirty="0"/>
                        <a:t>YES </a:t>
                      </a:r>
                      <a:r>
                        <a:rPr lang="en-US" sz="1500" dirty="0"/>
                        <a:t>- An Independent Contractor Questionnaire is required or must meet the school’s process regarding exceptions. </a:t>
                      </a:r>
                    </a:p>
                  </a:txBody>
                  <a:tcPr/>
                </a:tc>
                <a:extLst>
                  <a:ext uri="{0D108BD9-81ED-4DB2-BD59-A6C34878D82A}">
                    <a16:rowId xmlns:a16="http://schemas.microsoft.com/office/drawing/2014/main" val="2410433020"/>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a:t>A multiple-employee (more than one employee or partner) Limited Liability Company (LLC), Unincorporated or Incorporated Company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NO</a:t>
                      </a:r>
                      <a:r>
                        <a:rPr lang="en-US" sz="1500" dirty="0"/>
                        <a:t> - An Independent Contractor Questionnaire is NOT required, but other policies may apply.</a:t>
                      </a:r>
                    </a:p>
                  </a:txBody>
                  <a:tcPr/>
                </a:tc>
                <a:extLst>
                  <a:ext uri="{0D108BD9-81ED-4DB2-BD59-A6C34878D82A}">
                    <a16:rowId xmlns:a16="http://schemas.microsoft.com/office/drawing/2014/main" val="3903439457"/>
                  </a:ext>
                </a:extLst>
              </a:tr>
              <a:tr h="548640">
                <a:tc>
                  <a:txBody>
                    <a:bodyPr/>
                    <a:lstStyle/>
                    <a:p>
                      <a:r>
                        <a:rPr lang="en-US" sz="1500" dirty="0"/>
                        <a:t>An entity - LLC, Unincorporated or Incorporated company or business that has more than one employee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NO</a:t>
                      </a:r>
                      <a:r>
                        <a:rPr lang="en-US" sz="1500" dirty="0"/>
                        <a:t> - An Independent Contractor Questionnaire is NOT required, but other policies may apply.</a:t>
                      </a:r>
                    </a:p>
                  </a:txBody>
                  <a:tcPr/>
                </a:tc>
                <a:extLst>
                  <a:ext uri="{0D108BD9-81ED-4DB2-BD59-A6C34878D82A}">
                    <a16:rowId xmlns:a16="http://schemas.microsoft.com/office/drawing/2014/main" val="225531009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a:t>Third-Party Entity that Act as Freelancer Marketplace and does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dirty="0"/>
                        <a:t>go through a formal classification process</a:t>
                      </a:r>
                    </a:p>
                  </a:txBody>
                  <a:tcPr/>
                </a:tc>
                <a:tc>
                  <a:txBody>
                    <a:bodyPr/>
                    <a:lstStyle/>
                    <a:p>
                      <a:r>
                        <a:rPr lang="en-US" sz="1500" b="1" dirty="0"/>
                        <a:t>YES </a:t>
                      </a:r>
                      <a:r>
                        <a:rPr lang="en-US" sz="1500" dirty="0"/>
                        <a:t>- An Independent Contractor Questionnaire is required or must meet the school’s process regarding exceptions. </a:t>
                      </a:r>
                    </a:p>
                  </a:txBody>
                  <a:tcPr/>
                </a:tc>
                <a:extLst>
                  <a:ext uri="{0D108BD9-81ED-4DB2-BD59-A6C34878D82A}">
                    <a16:rowId xmlns:a16="http://schemas.microsoft.com/office/drawing/2014/main" val="665227171"/>
                  </a:ext>
                </a:extLst>
              </a:tr>
              <a:tr h="548640">
                <a:tc>
                  <a:txBody>
                    <a:bodyPr/>
                    <a:lstStyle/>
                    <a:p>
                      <a:r>
                        <a:rPr lang="en-US" sz="1500" dirty="0"/>
                        <a:t>A human subject payment</a:t>
                      </a:r>
                    </a:p>
                  </a:txBody>
                  <a:tcPr/>
                </a:tc>
                <a:tc>
                  <a:txBody>
                    <a:bodyPr/>
                    <a:lstStyle/>
                    <a:p>
                      <a:r>
                        <a:rPr lang="en-US" sz="1500" b="1" dirty="0"/>
                        <a:t>NO</a:t>
                      </a:r>
                      <a:r>
                        <a:rPr lang="en-US" sz="1500" dirty="0"/>
                        <a:t> - An Independent Contractor Questionnaire is NOT required, but other policies may apply.</a:t>
                      </a:r>
                    </a:p>
                  </a:txBody>
                  <a:tcPr/>
                </a:tc>
                <a:extLst>
                  <a:ext uri="{0D108BD9-81ED-4DB2-BD59-A6C34878D82A}">
                    <a16:rowId xmlns:a16="http://schemas.microsoft.com/office/drawing/2014/main" val="2037055989"/>
                  </a:ext>
                </a:extLst>
              </a:tr>
              <a:tr h="777240">
                <a:tc>
                  <a:txBody>
                    <a:bodyPr/>
                    <a:lstStyle/>
                    <a:p>
                      <a:r>
                        <a:rPr lang="en-US" sz="1500" dirty="0"/>
                        <a:t>Third-Party Entity that classifies their personnel as employees </a:t>
                      </a:r>
                      <a:endParaRPr lang="en-US" sz="1500" b="0" i="0" u="none" strike="noStrike" kern="1200" baseline="0" dirty="0">
                        <a:solidFill>
                          <a:schemeClr val="dk1"/>
                        </a:solidFill>
                        <a:latin typeface="+mn-lt"/>
                        <a:ea typeface="+mn-ea"/>
                        <a:cs typeface="+mn-cs"/>
                      </a:endParaRPr>
                    </a:p>
                    <a:p>
                      <a:r>
                        <a:rPr lang="en-US" sz="1500" b="0" i="0" u="none" strike="noStrike" kern="1200" baseline="0" dirty="0">
                          <a:solidFill>
                            <a:schemeClr val="dk1"/>
                          </a:solidFill>
                          <a:latin typeface="+mn-lt"/>
                          <a:ea typeface="+mn-ea"/>
                          <a:cs typeface="+mn-cs"/>
                        </a:rPr>
                        <a:t>(e.g., managed services provider, temp agency, payrolling service, IT staffing firm)</a:t>
                      </a:r>
                      <a:endParaRPr lang="en-US" sz="1500" dirty="0"/>
                    </a:p>
                  </a:txBody>
                  <a:tcPr/>
                </a:tc>
                <a:tc>
                  <a:txBody>
                    <a:bodyPr/>
                    <a:lstStyle/>
                    <a:p>
                      <a:r>
                        <a:rPr lang="en-US" sz="1500" b="1" dirty="0"/>
                        <a:t>NO</a:t>
                      </a:r>
                      <a:r>
                        <a:rPr lang="en-US" sz="1500" dirty="0"/>
                        <a:t> - An Independent Contractor Questionnaire is NOT required, but other policies may apply.</a:t>
                      </a:r>
                    </a:p>
                  </a:txBody>
                  <a:tcPr/>
                </a:tc>
                <a:extLst>
                  <a:ext uri="{0D108BD9-81ED-4DB2-BD59-A6C34878D82A}">
                    <a16:rowId xmlns:a16="http://schemas.microsoft.com/office/drawing/2014/main" val="1926350361"/>
                  </a:ext>
                </a:extLst>
              </a:tr>
            </a:tbl>
          </a:graphicData>
        </a:graphic>
      </p:graphicFrame>
      <p:sp>
        <p:nvSpPr>
          <p:cNvPr id="7" name="Footer Placeholder 4">
            <a:extLst>
              <a:ext uri="{FF2B5EF4-FFF2-40B4-BE49-F238E27FC236}">
                <a16:creationId xmlns:a16="http://schemas.microsoft.com/office/drawing/2014/main" id="{D5CAB8DE-0F00-ED3E-CD73-1792F9E95E52}"/>
              </a:ext>
            </a:extLst>
          </p:cNvPr>
          <p:cNvSpPr>
            <a:spLocks noGrp="1"/>
          </p:cNvSpPr>
          <p:nvPr>
            <p:ph type="ftr" sz="quarter" idx="11"/>
          </p:nvPr>
        </p:nvSpPr>
        <p:spPr>
          <a:xfrm>
            <a:off x="4038600" y="6356350"/>
            <a:ext cx="4114800" cy="365125"/>
          </a:xfrm>
        </p:spPr>
        <p:txBody>
          <a:bodyPr/>
          <a:lstStyle/>
          <a:p>
            <a:r>
              <a:rPr lang="en-US" dirty="0"/>
              <a:t>Internal Only - 2026JUN16</a:t>
            </a:r>
          </a:p>
        </p:txBody>
      </p:sp>
    </p:spTree>
    <p:extLst>
      <p:ext uri="{BB962C8B-B14F-4D97-AF65-F5344CB8AC3E}">
        <p14:creationId xmlns:p14="http://schemas.microsoft.com/office/powerpoint/2010/main" val="1257963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5804-FA81-C594-8026-7081F90F7212}"/>
              </a:ext>
            </a:extLst>
          </p:cNvPr>
          <p:cNvSpPr>
            <a:spLocks noGrp="1"/>
          </p:cNvSpPr>
          <p:nvPr>
            <p:ph type="title"/>
          </p:nvPr>
        </p:nvSpPr>
        <p:spPr>
          <a:xfrm>
            <a:off x="346509" y="136525"/>
            <a:ext cx="4304045" cy="1855904"/>
          </a:xfrm>
        </p:spPr>
        <p:txBody>
          <a:bodyPr>
            <a:normAutofit/>
          </a:bodyPr>
          <a:lstStyle/>
          <a:p>
            <a:r>
              <a:rPr lang="en-US" sz="4000" dirty="0">
                <a:latin typeface="Franklin Gothic Book" panose="020B0503020102020204" pitchFamily="34" charset="0"/>
              </a:rPr>
              <a:t>ICQ Exception Attestation Form</a:t>
            </a:r>
            <a:endParaRPr lang="en-US" sz="1400" dirty="0">
              <a:latin typeface="Franklin Gothic Book" panose="020B0503020102020204" pitchFamily="34" charset="0"/>
            </a:endParaRPr>
          </a:p>
        </p:txBody>
      </p:sp>
      <p:pic>
        <p:nvPicPr>
          <p:cNvPr id="8" name="Picture 7" descr="Screenshot of the independent contractor questionnaire exception attestation form."/>
          <p:cNvPicPr>
            <a:picLocks noChangeAspect="1"/>
          </p:cNvPicPr>
          <p:nvPr/>
        </p:nvPicPr>
        <p:blipFill>
          <a:blip r:embed="rId3"/>
          <a:stretch>
            <a:fillRect/>
          </a:stretch>
        </p:blipFill>
        <p:spPr>
          <a:xfrm>
            <a:off x="4650554" y="136525"/>
            <a:ext cx="5744794" cy="6858000"/>
          </a:xfrm>
          <a:prstGeom prst="rect">
            <a:avLst/>
          </a:prstGeom>
        </p:spPr>
      </p:pic>
      <p:sp>
        <p:nvSpPr>
          <p:cNvPr id="4" name="Footer Placeholder 3"/>
          <p:cNvSpPr>
            <a:spLocks noGrp="1"/>
          </p:cNvSpPr>
          <p:nvPr>
            <p:ph type="ftr" sz="quarter" idx="11"/>
          </p:nvPr>
        </p:nvSpPr>
        <p:spPr>
          <a:prstGeom prst="rect">
            <a:avLst/>
          </a:prstGeom>
        </p:spPr>
        <p:txBody>
          <a:bodyPr/>
          <a:lstStyle/>
          <a:p>
            <a:r>
              <a:rPr lang="en-US" dirty="0"/>
              <a:t>2023SEP29 IC Training</a:t>
            </a:r>
          </a:p>
        </p:txBody>
      </p:sp>
      <p:sp>
        <p:nvSpPr>
          <p:cNvPr id="5" name="Slide Number Placeholder 4"/>
          <p:cNvSpPr>
            <a:spLocks noGrp="1"/>
          </p:cNvSpPr>
          <p:nvPr>
            <p:ph type="sldNum" sz="quarter" idx="4"/>
          </p:nvPr>
        </p:nvSpPr>
        <p:spPr>
          <a:xfrm>
            <a:off x="609600" y="63880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108FC-F303-48A5-AE37-75E9C09B1315}" type="slidenum">
              <a:rPr lang="en-US" smtClean="0"/>
              <a:pPr/>
              <a:t>45</a:t>
            </a:fld>
            <a:endParaRPr lang="en-US" dirty="0"/>
          </a:p>
        </p:txBody>
      </p:sp>
    </p:spTree>
    <p:extLst>
      <p:ext uri="{BB962C8B-B14F-4D97-AF65-F5344CB8AC3E}">
        <p14:creationId xmlns:p14="http://schemas.microsoft.com/office/powerpoint/2010/main" val="2741445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84891" y="0"/>
            <a:ext cx="5222217" cy="6858000"/>
          </a:xfrm>
          <a:prstGeom prst="rect">
            <a:avLst/>
          </a:prstGeom>
        </p:spPr>
      </p:pic>
      <p:sp>
        <p:nvSpPr>
          <p:cNvPr id="3" name="Title 1">
            <a:extLst>
              <a:ext uri="{FF2B5EF4-FFF2-40B4-BE49-F238E27FC236}">
                <a16:creationId xmlns:a16="http://schemas.microsoft.com/office/drawing/2014/main" id="{9677F8D3-2CF7-323D-1A15-3451AEDFBBA3}"/>
              </a:ext>
            </a:extLst>
          </p:cNvPr>
          <p:cNvSpPr>
            <a:spLocks noGrp="1"/>
          </p:cNvSpPr>
          <p:nvPr>
            <p:ph type="title"/>
          </p:nvPr>
        </p:nvSpPr>
        <p:spPr>
          <a:xfrm>
            <a:off x="747712" y="136525"/>
            <a:ext cx="10515600" cy="1325563"/>
          </a:xfrm>
        </p:spPr>
        <p:txBody>
          <a:bodyPr>
            <a:normAutofit/>
          </a:bodyPr>
          <a:lstStyle/>
          <a:p>
            <a:r>
              <a:rPr lang="en-US" sz="4000" dirty="0">
                <a:latin typeface="Franklin Gothic Book" panose="020B0503020102020204" pitchFamily="34" charset="0"/>
              </a:rPr>
              <a:t>IC Process</a:t>
            </a:r>
            <a:endParaRPr lang="en-US" sz="1400" dirty="0">
              <a:latin typeface="Franklin Gothic Book" panose="020B0503020102020204" pitchFamily="34" charset="0"/>
            </a:endParaRPr>
          </a:p>
        </p:txBody>
      </p:sp>
      <p:sp>
        <p:nvSpPr>
          <p:cNvPr id="4" name="Footer Placeholder 3"/>
          <p:cNvSpPr>
            <a:spLocks noGrp="1"/>
          </p:cNvSpPr>
          <p:nvPr>
            <p:ph type="ftr" sz="quarter" idx="11"/>
          </p:nvPr>
        </p:nvSpPr>
        <p:spPr>
          <a:prstGeom prst="rect">
            <a:avLst/>
          </a:prstGeom>
        </p:spPr>
        <p:txBody>
          <a:bodyPr/>
          <a:lstStyle/>
          <a:p>
            <a:r>
              <a:rPr lang="en-US" dirty="0"/>
              <a:t>2023SEP29 IC Training</a:t>
            </a:r>
          </a:p>
        </p:txBody>
      </p:sp>
      <p:sp>
        <p:nvSpPr>
          <p:cNvPr id="5" name="Slide Number Placeholder 4"/>
          <p:cNvSpPr>
            <a:spLocks noGrp="1"/>
          </p:cNvSpPr>
          <p:nvPr>
            <p:ph type="sldNum" sz="quarter" idx="4"/>
          </p:nvPr>
        </p:nvSpPr>
        <p:spPr>
          <a:xfrm>
            <a:off x="609600" y="63880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108FC-F303-48A5-AE37-75E9C09B1315}" type="slidenum">
              <a:rPr lang="en-US" smtClean="0"/>
              <a:pPr/>
              <a:t>46</a:t>
            </a:fld>
            <a:endParaRPr lang="en-US" dirty="0"/>
          </a:p>
        </p:txBody>
      </p:sp>
    </p:spTree>
    <p:extLst>
      <p:ext uri="{BB962C8B-B14F-4D97-AF65-F5344CB8AC3E}">
        <p14:creationId xmlns:p14="http://schemas.microsoft.com/office/powerpoint/2010/main" val="1997225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09674" y="0"/>
            <a:ext cx="5226615" cy="6858000"/>
          </a:xfrm>
          <a:prstGeom prst="rect">
            <a:avLst/>
          </a:prstGeom>
        </p:spPr>
      </p:pic>
      <p:sp>
        <p:nvSpPr>
          <p:cNvPr id="2" name="Title 1">
            <a:extLst>
              <a:ext uri="{FF2B5EF4-FFF2-40B4-BE49-F238E27FC236}">
                <a16:creationId xmlns:a16="http://schemas.microsoft.com/office/drawing/2014/main" id="{3679FFC5-2F54-23EA-A515-07E5CF1F4190}"/>
              </a:ext>
            </a:extLst>
          </p:cNvPr>
          <p:cNvSpPr>
            <a:spLocks noGrp="1"/>
          </p:cNvSpPr>
          <p:nvPr>
            <p:ph type="title"/>
          </p:nvPr>
        </p:nvSpPr>
        <p:spPr>
          <a:xfrm>
            <a:off x="747711" y="136525"/>
            <a:ext cx="4960069" cy="1325563"/>
          </a:xfrm>
        </p:spPr>
        <p:txBody>
          <a:bodyPr>
            <a:normAutofit/>
          </a:bodyPr>
          <a:lstStyle/>
          <a:p>
            <a:r>
              <a:rPr lang="en-US" sz="4000" dirty="0">
                <a:latin typeface="Franklin Gothic Book" panose="020B0503020102020204" pitchFamily="34" charset="0"/>
              </a:rPr>
              <a:t>IC Guest Speaker / Lecturer Process</a:t>
            </a:r>
            <a:endParaRPr lang="en-US" sz="1400" dirty="0">
              <a:latin typeface="Franklin Gothic Book" panose="020B0503020102020204" pitchFamily="34" charset="0"/>
            </a:endParaRPr>
          </a:p>
        </p:txBody>
      </p:sp>
      <p:sp>
        <p:nvSpPr>
          <p:cNvPr id="4" name="Footer Placeholder 3"/>
          <p:cNvSpPr>
            <a:spLocks noGrp="1"/>
          </p:cNvSpPr>
          <p:nvPr>
            <p:ph type="ftr" sz="quarter" idx="11"/>
          </p:nvPr>
        </p:nvSpPr>
        <p:spPr>
          <a:prstGeom prst="rect">
            <a:avLst/>
          </a:prstGeom>
        </p:spPr>
        <p:txBody>
          <a:bodyPr/>
          <a:lstStyle/>
          <a:p>
            <a:r>
              <a:rPr lang="en-US" dirty="0"/>
              <a:t>2023SEP29 IC Training</a:t>
            </a:r>
          </a:p>
        </p:txBody>
      </p:sp>
      <p:sp>
        <p:nvSpPr>
          <p:cNvPr id="5" name="Slide Number Placeholder 4"/>
          <p:cNvSpPr>
            <a:spLocks noGrp="1"/>
          </p:cNvSpPr>
          <p:nvPr>
            <p:ph type="sldNum" sz="quarter" idx="4"/>
          </p:nvPr>
        </p:nvSpPr>
        <p:spPr>
          <a:xfrm>
            <a:off x="609600" y="63880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108FC-F303-48A5-AE37-75E9C09B1315}" type="slidenum">
              <a:rPr lang="en-US" smtClean="0"/>
              <a:pPr/>
              <a:t>47</a:t>
            </a:fld>
            <a:endParaRPr lang="en-US" dirty="0"/>
          </a:p>
        </p:txBody>
      </p:sp>
    </p:spTree>
    <p:extLst>
      <p:ext uri="{BB962C8B-B14F-4D97-AF65-F5344CB8AC3E}">
        <p14:creationId xmlns:p14="http://schemas.microsoft.com/office/powerpoint/2010/main" val="2591765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B4F14E-7E14-414D-A469-D611F3648A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38175" y="308241"/>
            <a:ext cx="8807775" cy="6435548"/>
          </a:xfrm>
          <a:prstGeom prst="rect">
            <a:avLst/>
          </a:prstGeom>
        </p:spPr>
      </p:pic>
      <p:sp>
        <p:nvSpPr>
          <p:cNvPr id="8" name="Title 7">
            <a:extLst>
              <a:ext uri="{FF2B5EF4-FFF2-40B4-BE49-F238E27FC236}">
                <a16:creationId xmlns:a16="http://schemas.microsoft.com/office/drawing/2014/main" id="{8AE86577-8EEC-804A-9727-D8EA80B8706E}"/>
              </a:ext>
            </a:extLst>
          </p:cNvPr>
          <p:cNvSpPr txBox="1">
            <a:spLocks noGrp="1"/>
          </p:cNvSpPr>
          <p:nvPr>
            <p:ph type="title" idx="4294967295"/>
          </p:nvPr>
        </p:nvSpPr>
        <p:spPr>
          <a:xfrm>
            <a:off x="4823383" y="308241"/>
            <a:ext cx="372225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Sample of document. Complete document can be found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3"/>
              </a:rPr>
              <a:t>here</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p:txBody>
      </p:sp>
      <p:sp>
        <p:nvSpPr>
          <p:cNvPr id="2" name="Footer Placeholder 4">
            <a:extLst>
              <a:ext uri="{FF2B5EF4-FFF2-40B4-BE49-F238E27FC236}">
                <a16:creationId xmlns:a16="http://schemas.microsoft.com/office/drawing/2014/main" id="{583F9EBC-DBE3-B478-0990-586D668E5801}"/>
              </a:ext>
              <a:ext uri="{C183D7F6-B498-43B3-948B-1728B52AA6E4}">
                <adec:decorative xmlns:adec="http://schemas.microsoft.com/office/drawing/2017/decorative" val="1"/>
              </a:ext>
            </a:extLst>
          </p:cNvPr>
          <p:cNvSpPr txBox="1">
            <a:spLocks/>
          </p:cNvSpPr>
          <p:nvPr/>
        </p:nvSpPr>
        <p:spPr>
          <a:xfrm>
            <a:off x="397563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Internal Only - 2026JUN16</a:t>
            </a:r>
          </a:p>
        </p:txBody>
      </p:sp>
      <p:sp>
        <p:nvSpPr>
          <p:cNvPr id="4" name="Footer Placeholder 3">
            <a:extLst>
              <a:ext uri="{FF2B5EF4-FFF2-40B4-BE49-F238E27FC236}">
                <a16:creationId xmlns:a16="http://schemas.microsoft.com/office/drawing/2014/main" id="{FE555E1B-22F9-1C80-7814-38928685A1DA}"/>
              </a:ext>
            </a:extLst>
          </p:cNvPr>
          <p:cNvSpPr>
            <a:spLocks noGrp="1"/>
          </p:cNvSpPr>
          <p:nvPr>
            <p:ph type="ftr" sz="quarter" idx="11"/>
          </p:nvPr>
        </p:nvSpPr>
        <p:spPr>
          <a:prstGeom prst="rect">
            <a:avLst/>
          </a:prstGeom>
        </p:spPr>
        <p:txBody>
          <a:bodyPr/>
          <a:lstStyle/>
          <a:p>
            <a:r>
              <a:rPr lang="pl-PL"/>
              <a:t>2023SEP29 IC Training</a:t>
            </a:r>
            <a:endParaRPr lang="en-US" dirty="0"/>
          </a:p>
        </p:txBody>
      </p:sp>
      <p:sp>
        <p:nvSpPr>
          <p:cNvPr id="3" name="Slide Number Placeholder 5">
            <a:extLst>
              <a:ext uri="{FF2B5EF4-FFF2-40B4-BE49-F238E27FC236}">
                <a16:creationId xmlns:a16="http://schemas.microsoft.com/office/drawing/2014/main" id="{17975DA2-DFD6-49EA-67F2-CE04C17D59F3}"/>
              </a:ext>
            </a:extLst>
          </p:cNvPr>
          <p:cNvSpPr>
            <a:spLocks noGrp="1"/>
          </p:cNvSpPr>
          <p:nvPr>
            <p:ph type="sldNum" sz="quarter" idx="12"/>
          </p:nvPr>
        </p:nvSpPr>
        <p:spPr>
          <a:xfrm>
            <a:off x="8610600" y="6356350"/>
            <a:ext cx="2743200" cy="365125"/>
          </a:xfrm>
        </p:spPr>
        <p:txBody>
          <a:bodyPr/>
          <a:lstStyle/>
          <a:p>
            <a:fld id="{A6AF1B4E-90EC-4A51-B6E5-B702C054ECB0}" type="slidenum">
              <a:rPr lang="en-US" smtClean="0"/>
              <a:t>48</a:t>
            </a:fld>
            <a:endParaRPr lang="en-US" dirty="0"/>
          </a:p>
        </p:txBody>
      </p:sp>
    </p:spTree>
    <p:extLst>
      <p:ext uri="{BB962C8B-B14F-4D97-AF65-F5344CB8AC3E}">
        <p14:creationId xmlns:p14="http://schemas.microsoft.com/office/powerpoint/2010/main" val="3492808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66B8B6-1DF6-4FC2-9B7D-9A533664D0DF}"/>
              </a:ext>
            </a:extLst>
          </p:cNvPr>
          <p:cNvSpPr>
            <a:spLocks noGrp="1"/>
          </p:cNvSpPr>
          <p:nvPr>
            <p:ph type="title"/>
          </p:nvPr>
        </p:nvSpPr>
        <p:spPr>
          <a:xfrm>
            <a:off x="838200" y="104779"/>
            <a:ext cx="10515600" cy="475057"/>
          </a:xfrm>
        </p:spPr>
        <p:txBody>
          <a:bodyPr>
            <a:normAutofit fontScale="90000"/>
          </a:bodyPr>
          <a:lstStyle/>
          <a:p>
            <a:r>
              <a:rPr lang="en-US" dirty="0"/>
              <a:t>Summary of Object Codes</a:t>
            </a:r>
          </a:p>
        </p:txBody>
      </p:sp>
      <p:graphicFrame>
        <p:nvGraphicFramePr>
          <p:cNvPr id="2" name="Diagram 1" descr="Chart summarizing use of object codes 8690, 8691, 8692, 8694">
            <a:extLst>
              <a:ext uri="{FF2B5EF4-FFF2-40B4-BE49-F238E27FC236}">
                <a16:creationId xmlns:a16="http://schemas.microsoft.com/office/drawing/2014/main" id="{9C1754DF-0F6E-43C2-9DC5-B003AA120A5A}"/>
              </a:ext>
            </a:extLst>
          </p:cNvPr>
          <p:cNvGraphicFramePr/>
          <p:nvPr>
            <p:extLst>
              <p:ext uri="{D42A27DB-BD31-4B8C-83A1-F6EECF244321}">
                <p14:modId xmlns:p14="http://schemas.microsoft.com/office/powerpoint/2010/main" val="5161273"/>
              </p:ext>
            </p:extLst>
          </p:nvPr>
        </p:nvGraphicFramePr>
        <p:xfrm>
          <a:off x="729887" y="1401433"/>
          <a:ext cx="10990217" cy="506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3F113D9E-933D-4173-BA3D-6BBE82B4607B}"/>
              </a:ext>
              <a:ext uri="{C183D7F6-B498-43B3-948B-1728B52AA6E4}">
                <adec:decorative xmlns:adec="http://schemas.microsoft.com/office/drawing/2017/decorative" val="1"/>
              </a:ext>
            </a:extLst>
          </p:cNvPr>
          <p:cNvGrpSpPr/>
          <p:nvPr/>
        </p:nvGrpSpPr>
        <p:grpSpPr>
          <a:xfrm>
            <a:off x="1431837" y="467026"/>
            <a:ext cx="9345742" cy="969862"/>
            <a:chOff x="1393632" y="661539"/>
            <a:chExt cx="9345742" cy="969862"/>
          </a:xfrm>
        </p:grpSpPr>
        <p:pic>
          <p:nvPicPr>
            <p:cNvPr id="10" name="Graphic 9" descr="Gavel">
              <a:extLst>
                <a:ext uri="{FF2B5EF4-FFF2-40B4-BE49-F238E27FC236}">
                  <a16:creationId xmlns:a16="http://schemas.microsoft.com/office/drawing/2014/main" id="{790912A2-5532-4ED8-8D5B-61FCB32200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8608" y="797470"/>
              <a:ext cx="780766" cy="780766"/>
            </a:xfrm>
            <a:prstGeom prst="rect">
              <a:avLst/>
            </a:prstGeom>
          </p:spPr>
        </p:pic>
        <p:pic>
          <p:nvPicPr>
            <p:cNvPr id="7" name="Picture 6">
              <a:extLst>
                <a:ext uri="{FF2B5EF4-FFF2-40B4-BE49-F238E27FC236}">
                  <a16:creationId xmlns:a16="http://schemas.microsoft.com/office/drawing/2014/main" id="{79DD43D2-4B3D-4ABA-B5D1-04468E0833A2}"/>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71232" y="797470"/>
              <a:ext cx="1304827" cy="798476"/>
            </a:xfrm>
            <a:prstGeom prst="rect">
              <a:avLst/>
            </a:prstGeom>
          </p:spPr>
        </p:pic>
        <p:grpSp>
          <p:nvGrpSpPr>
            <p:cNvPr id="16" name="Group 15">
              <a:extLst>
                <a:ext uri="{FF2B5EF4-FFF2-40B4-BE49-F238E27FC236}">
                  <a16:creationId xmlns:a16="http://schemas.microsoft.com/office/drawing/2014/main" id="{14D2FB92-58F7-46CD-9B65-D3540247609E}"/>
                </a:ext>
              </a:extLst>
            </p:cNvPr>
            <p:cNvGrpSpPr/>
            <p:nvPr/>
          </p:nvGrpSpPr>
          <p:grpSpPr>
            <a:xfrm>
              <a:off x="1393632" y="661539"/>
              <a:ext cx="1304827" cy="969862"/>
              <a:chOff x="1267260" y="1009270"/>
              <a:chExt cx="1304827" cy="969862"/>
            </a:xfrm>
          </p:grpSpPr>
          <p:pic>
            <p:nvPicPr>
              <p:cNvPr id="14" name="Picture 13">
                <a:extLst>
                  <a:ext uri="{FF2B5EF4-FFF2-40B4-BE49-F238E27FC236}">
                    <a16:creationId xmlns:a16="http://schemas.microsoft.com/office/drawing/2014/main" id="{831972D4-863D-404A-8860-76D451C71DD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7260" y="1180656"/>
                <a:ext cx="1304827" cy="798476"/>
              </a:xfrm>
              <a:prstGeom prst="rect">
                <a:avLst/>
              </a:prstGeom>
            </p:spPr>
          </p:pic>
          <p:sp>
            <p:nvSpPr>
              <p:cNvPr id="9" name="Multiplication Sign 8">
                <a:extLst>
                  <a:ext uri="{FF2B5EF4-FFF2-40B4-BE49-F238E27FC236}">
                    <a16:creationId xmlns:a16="http://schemas.microsoft.com/office/drawing/2014/main" id="{311683D9-8650-4FF9-8E1D-D3927CF2365B}"/>
                  </a:ext>
                </a:extLst>
              </p:cNvPr>
              <p:cNvSpPr/>
              <p:nvPr/>
            </p:nvSpPr>
            <p:spPr>
              <a:xfrm>
                <a:off x="1337169" y="1009270"/>
                <a:ext cx="902208" cy="79847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5B7884DE-4C2B-4AEF-B51E-444622051B05}"/>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48832" y="797470"/>
              <a:ext cx="1304827" cy="798476"/>
            </a:xfrm>
            <a:prstGeom prst="rect">
              <a:avLst/>
            </a:prstGeom>
          </p:spPr>
        </p:pic>
      </p:grpSp>
      <p:sp>
        <p:nvSpPr>
          <p:cNvPr id="4" name="Footer Placeholder 4">
            <a:extLst>
              <a:ext uri="{FF2B5EF4-FFF2-40B4-BE49-F238E27FC236}">
                <a16:creationId xmlns:a16="http://schemas.microsoft.com/office/drawing/2014/main" id="{1438C514-8334-2120-247B-27470043F833}"/>
              </a:ext>
            </a:extLst>
          </p:cNvPr>
          <p:cNvSpPr txBox="1">
            <a:spLocks/>
          </p:cNvSpPr>
          <p:nvPr/>
        </p:nvSpPr>
        <p:spPr>
          <a:xfrm>
            <a:off x="397563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Internal Only - 2026JUN16</a:t>
            </a:r>
          </a:p>
        </p:txBody>
      </p:sp>
      <p:sp>
        <p:nvSpPr>
          <p:cNvPr id="8" name="Slide Number Placeholder 5">
            <a:extLst>
              <a:ext uri="{FF2B5EF4-FFF2-40B4-BE49-F238E27FC236}">
                <a16:creationId xmlns:a16="http://schemas.microsoft.com/office/drawing/2014/main" id="{D03C8F0A-C788-63D3-E561-554CAFC059B6}"/>
              </a:ext>
            </a:extLst>
          </p:cNvPr>
          <p:cNvSpPr>
            <a:spLocks noGrp="1"/>
          </p:cNvSpPr>
          <p:nvPr>
            <p:ph type="sldNum" sz="quarter" idx="12"/>
          </p:nvPr>
        </p:nvSpPr>
        <p:spPr>
          <a:xfrm>
            <a:off x="8610600" y="6356350"/>
            <a:ext cx="2743200" cy="365125"/>
          </a:xfrm>
        </p:spPr>
        <p:txBody>
          <a:bodyPr/>
          <a:lstStyle/>
          <a:p>
            <a:fld id="{A6AF1B4E-90EC-4A51-B6E5-B702C054ECB0}" type="slidenum">
              <a:rPr lang="en-US" smtClean="0"/>
              <a:t>49</a:t>
            </a:fld>
            <a:endParaRPr lang="en-US" dirty="0"/>
          </a:p>
        </p:txBody>
      </p:sp>
    </p:spTree>
    <p:extLst>
      <p:ext uri="{BB962C8B-B14F-4D97-AF65-F5344CB8AC3E}">
        <p14:creationId xmlns:p14="http://schemas.microsoft.com/office/powerpoint/2010/main" val="92852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EC29-EA3D-5331-9BAB-15610BE8473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1903C7-5B80-E2F8-22FB-E540988C8F19}"/>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C95AA2-0E8C-9CEC-B7BB-7F5E65D0BE5C}"/>
              </a:ext>
            </a:extLst>
          </p:cNvPr>
          <p:cNvSpPr>
            <a:spLocks noGrp="1"/>
          </p:cNvSpPr>
          <p:nvPr>
            <p:ph type="title"/>
          </p:nvPr>
        </p:nvSpPr>
        <p:spPr>
          <a:xfrm>
            <a:off x="640080" y="216972"/>
            <a:ext cx="10515600" cy="1325563"/>
          </a:xfrm>
        </p:spPr>
        <p:txBody>
          <a:bodyPr/>
          <a:lstStyle/>
          <a:p>
            <a:r>
              <a:rPr lang="en-US" dirty="0">
                <a:solidFill>
                  <a:schemeClr val="bg1"/>
                </a:solidFill>
                <a:latin typeface="Franklin Gothic Book" panose="020B0503020102020204" pitchFamily="34" charset="0"/>
              </a:rPr>
              <a:t>Agenda</a:t>
            </a:r>
          </a:p>
        </p:txBody>
      </p:sp>
      <p:sp>
        <p:nvSpPr>
          <p:cNvPr id="4" name="TextBox 3">
            <a:extLst>
              <a:ext uri="{FF2B5EF4-FFF2-40B4-BE49-F238E27FC236}">
                <a16:creationId xmlns:a16="http://schemas.microsoft.com/office/drawing/2014/main" id="{368604D1-75EF-DEE8-4557-41DE0E0CEE6D}"/>
              </a:ext>
            </a:extLst>
          </p:cNvPr>
          <p:cNvSpPr txBox="1"/>
          <p:nvPr/>
        </p:nvSpPr>
        <p:spPr>
          <a:xfrm>
            <a:off x="441960" y="2142019"/>
            <a:ext cx="10713720" cy="3554819"/>
          </a:xfrm>
          <a:prstGeom prst="rect">
            <a:avLst/>
          </a:prstGeom>
          <a:noFill/>
        </p:spPr>
        <p:txBody>
          <a:bodyPr wrap="square" lIns="91440" tIns="45720" rIns="91440" bIns="45720" rtlCol="0" anchor="t">
            <a:spAutoFit/>
          </a:bodyPr>
          <a:lstStyle/>
          <a:p>
            <a:pPr marL="800100" lvl="1" indent="-342900">
              <a:spcAft>
                <a:spcPts val="600"/>
              </a:spcAft>
              <a:buFont typeface="Arial" panose="020B0604020202020204" pitchFamily="34" charset="0"/>
              <a:buChar char="•"/>
            </a:pPr>
            <a:r>
              <a:rPr lang="en-US" dirty="0">
                <a:latin typeface="Aptos" panose="020B0004020202020204" pitchFamily="34" charset="0"/>
              </a:rPr>
              <a:t>Policy History and Overview</a:t>
            </a:r>
          </a:p>
          <a:p>
            <a:pPr marL="800100" lvl="1" indent="-342900">
              <a:spcAft>
                <a:spcPts val="600"/>
              </a:spcAft>
              <a:buFont typeface="Arial" panose="020B0604020202020204" pitchFamily="34" charset="0"/>
              <a:buChar char="•"/>
            </a:pPr>
            <a:r>
              <a:rPr lang="en-US" dirty="0">
                <a:latin typeface="Aptos" panose="020B0004020202020204" pitchFamily="34" charset="0"/>
              </a:rPr>
              <a:t>When the Policy Applies</a:t>
            </a:r>
          </a:p>
          <a:p>
            <a:pPr marL="800100" lvl="1" indent="-342900">
              <a:spcAft>
                <a:spcPts val="600"/>
              </a:spcAft>
              <a:buFont typeface="Arial" panose="020B0604020202020204" pitchFamily="34" charset="0"/>
              <a:buChar char="•"/>
            </a:pPr>
            <a:r>
              <a:rPr lang="en-US" dirty="0">
                <a:latin typeface="Aptos" panose="020B0004020202020204" pitchFamily="34" charset="0"/>
              </a:rPr>
              <a:t>Roles and Responsibilities for Compliance</a:t>
            </a:r>
          </a:p>
          <a:p>
            <a:pPr marL="800100" lvl="1" indent="-342900">
              <a:spcAft>
                <a:spcPts val="600"/>
              </a:spcAft>
              <a:buFont typeface="Arial" panose="020B0604020202020204" pitchFamily="34" charset="0"/>
              <a:buChar char="•"/>
            </a:pPr>
            <a:r>
              <a:rPr lang="en-US" dirty="0">
                <a:latin typeface="Aptos" panose="020B0004020202020204" pitchFamily="34" charset="0"/>
              </a:rPr>
              <a:t>Legal Test Requirements and Use of the Independent Contractor Questionnaire (ICQ)</a:t>
            </a:r>
          </a:p>
          <a:p>
            <a:pPr marL="800100" lvl="1" indent="-342900">
              <a:spcAft>
                <a:spcPts val="600"/>
              </a:spcAft>
              <a:buFont typeface="Arial" panose="020B0604020202020204" pitchFamily="34" charset="0"/>
              <a:buChar char="•"/>
            </a:pPr>
            <a:r>
              <a:rPr lang="en-US" dirty="0">
                <a:latin typeface="Aptos" panose="020B0004020202020204" pitchFamily="34" charset="0"/>
              </a:rPr>
              <a:t>ICQ Exceptions Process</a:t>
            </a:r>
          </a:p>
          <a:p>
            <a:pPr marL="800100" lvl="1" indent="-342900">
              <a:spcAft>
                <a:spcPts val="600"/>
              </a:spcAft>
              <a:buFont typeface="Arial" panose="020B0604020202020204" pitchFamily="34" charset="0"/>
              <a:buChar char="•"/>
            </a:pPr>
            <a:r>
              <a:rPr lang="en-US" dirty="0">
                <a:latin typeface="Aptos" panose="020B0004020202020204" pitchFamily="34" charset="0"/>
              </a:rPr>
              <a:t>Workflow Processes</a:t>
            </a:r>
          </a:p>
          <a:p>
            <a:pPr marL="800100" lvl="1" indent="-342900">
              <a:spcAft>
                <a:spcPts val="600"/>
              </a:spcAft>
              <a:buFont typeface="Arial" panose="020B0604020202020204" pitchFamily="34" charset="0"/>
              <a:buChar char="•"/>
            </a:pPr>
            <a:r>
              <a:rPr lang="en-US" dirty="0">
                <a:latin typeface="Aptos" panose="020B0004020202020204" pitchFamily="34" charset="0"/>
              </a:rPr>
              <a:t>Tips and Tricks</a:t>
            </a:r>
          </a:p>
          <a:p>
            <a:pPr marL="800100" lvl="1" indent="-342900">
              <a:spcAft>
                <a:spcPts val="600"/>
              </a:spcAft>
              <a:buFont typeface="Arial" panose="020B0604020202020204" pitchFamily="34" charset="0"/>
              <a:buChar char="•"/>
            </a:pPr>
            <a:r>
              <a:rPr lang="en-US" dirty="0">
                <a:latin typeface="Aptos" panose="020B0004020202020204" pitchFamily="34" charset="0"/>
              </a:rPr>
              <a:t>Pop Quiz</a:t>
            </a:r>
          </a:p>
          <a:p>
            <a:pPr marL="800100" lvl="1" indent="-342900">
              <a:spcAft>
                <a:spcPts val="600"/>
              </a:spcAft>
              <a:buFont typeface="Arial" panose="020B0604020202020204" pitchFamily="34" charset="0"/>
              <a:buChar char="•"/>
            </a:pPr>
            <a:r>
              <a:rPr lang="en-US" dirty="0">
                <a:latin typeface="Aptos" panose="020B0004020202020204" pitchFamily="34" charset="0"/>
              </a:rPr>
              <a:t>Additional Materials</a:t>
            </a:r>
          </a:p>
          <a:p>
            <a:pPr>
              <a:spcAft>
                <a:spcPts val="600"/>
              </a:spcAft>
            </a:pPr>
            <a:endParaRPr lang="en-US" dirty="0"/>
          </a:p>
        </p:txBody>
      </p:sp>
      <p:sp>
        <p:nvSpPr>
          <p:cNvPr id="6" name="Footer Placeholder 5">
            <a:extLst>
              <a:ext uri="{FF2B5EF4-FFF2-40B4-BE49-F238E27FC236}">
                <a16:creationId xmlns:a16="http://schemas.microsoft.com/office/drawing/2014/main" id="{1AFDF514-CBCD-31EB-25F0-972809942A71}"/>
              </a:ext>
            </a:extLst>
          </p:cNvPr>
          <p:cNvSpPr>
            <a:spLocks noGrp="1"/>
          </p:cNvSpPr>
          <p:nvPr>
            <p:ph type="ftr" sz="quarter" idx="11"/>
          </p:nvPr>
        </p:nvSpPr>
        <p:spPr/>
        <p:txBody>
          <a:bodyPr/>
          <a:lstStyle/>
          <a:p>
            <a:r>
              <a:rPr lang="en-US" dirty="0"/>
              <a:t>Internal Only - 2026JUN16</a:t>
            </a:r>
          </a:p>
        </p:txBody>
      </p:sp>
      <p:sp>
        <p:nvSpPr>
          <p:cNvPr id="7" name="Slide Number Placeholder 6">
            <a:extLst>
              <a:ext uri="{FF2B5EF4-FFF2-40B4-BE49-F238E27FC236}">
                <a16:creationId xmlns:a16="http://schemas.microsoft.com/office/drawing/2014/main" id="{A8EA597E-556D-9204-17A2-09902F49A5A1}"/>
              </a:ext>
            </a:extLst>
          </p:cNvPr>
          <p:cNvSpPr>
            <a:spLocks noGrp="1"/>
          </p:cNvSpPr>
          <p:nvPr>
            <p:ph type="sldNum" sz="quarter" idx="12"/>
          </p:nvPr>
        </p:nvSpPr>
        <p:spPr/>
        <p:txBody>
          <a:bodyPr/>
          <a:lstStyle/>
          <a:p>
            <a:fld id="{A6AF1B4E-90EC-4A51-B6E5-B702C054ECB0}" type="slidenum">
              <a:rPr lang="en-US" smtClean="0"/>
              <a:t>5</a:t>
            </a:fld>
            <a:endParaRPr lang="en-US" dirty="0"/>
          </a:p>
        </p:txBody>
      </p:sp>
    </p:spTree>
    <p:extLst>
      <p:ext uri="{BB962C8B-B14F-4D97-AF65-F5344CB8AC3E}">
        <p14:creationId xmlns:p14="http://schemas.microsoft.com/office/powerpoint/2010/main" val="247837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D7EA9-B55D-81B0-F238-CDC3BCBD5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FEC42-5A67-2C96-63ED-CCB63B90744F}"/>
              </a:ext>
            </a:extLst>
          </p:cNvPr>
          <p:cNvSpPr>
            <a:spLocks noGrp="1"/>
          </p:cNvSpPr>
          <p:nvPr>
            <p:ph type="title"/>
          </p:nvPr>
        </p:nvSpPr>
        <p:spPr>
          <a:xfrm>
            <a:off x="831850" y="642938"/>
            <a:ext cx="10515600" cy="2852737"/>
          </a:xfrm>
        </p:spPr>
        <p:txBody>
          <a:bodyPr/>
          <a:lstStyle/>
          <a:p>
            <a:r>
              <a:rPr lang="en-US" dirty="0">
                <a:latin typeface="Aptos"/>
              </a:rPr>
              <a:t>Policy History and Overview</a:t>
            </a:r>
          </a:p>
        </p:txBody>
      </p:sp>
      <p:sp>
        <p:nvSpPr>
          <p:cNvPr id="3" name="Text Placeholder 2">
            <a:extLst>
              <a:ext uri="{FF2B5EF4-FFF2-40B4-BE49-F238E27FC236}">
                <a16:creationId xmlns:a16="http://schemas.microsoft.com/office/drawing/2014/main" id="{F338EFBB-7320-32CF-DB7C-C24B74A3B0DB}"/>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dirty="0">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69B89FE5-9E48-2944-6866-46A9AB76FF61}"/>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287D9189-938E-793C-00E7-32A135A20B5A}"/>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2CFA1B7D-F6FE-25AA-88DC-00A79951C1B5}"/>
              </a:ext>
            </a:extLst>
          </p:cNvPr>
          <p:cNvSpPr>
            <a:spLocks noGrp="1"/>
          </p:cNvSpPr>
          <p:nvPr>
            <p:ph type="sldNum" sz="quarter" idx="12"/>
          </p:nvPr>
        </p:nvSpPr>
        <p:spPr/>
        <p:txBody>
          <a:bodyPr/>
          <a:lstStyle/>
          <a:p>
            <a:fld id="{A6AF1B4E-90EC-4A51-B6E5-B702C054ECB0}" type="slidenum">
              <a:rPr lang="en-US" smtClean="0"/>
              <a:t>6</a:t>
            </a:fld>
            <a:endParaRPr lang="en-US" dirty="0"/>
          </a:p>
        </p:txBody>
      </p:sp>
      <p:sp>
        <p:nvSpPr>
          <p:cNvPr id="7" name="Rectangle 6">
            <a:extLst>
              <a:ext uri="{FF2B5EF4-FFF2-40B4-BE49-F238E27FC236}">
                <a16:creationId xmlns:a16="http://schemas.microsoft.com/office/drawing/2014/main" id="{563AC903-51FB-7B0E-51AC-5ADEA15346BF}"/>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37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EFD9B-9E6D-7C57-5628-F294C35F7913}"/>
            </a:ext>
          </a:extLst>
        </p:cNvPr>
        <p:cNvGrpSpPr/>
        <p:nvPr/>
      </p:nvGrpSpPr>
      <p:grpSpPr>
        <a:xfrm>
          <a:off x="0" y="0"/>
          <a:ext cx="0" cy="0"/>
          <a:chOff x="0" y="0"/>
          <a:chExt cx="0" cy="0"/>
        </a:xfrm>
      </p:grpSpPr>
      <p:sp>
        <p:nvSpPr>
          <p:cNvPr id="14" name="Arrow: Down 13">
            <a:extLst>
              <a:ext uri="{FF2B5EF4-FFF2-40B4-BE49-F238E27FC236}">
                <a16:creationId xmlns:a16="http://schemas.microsoft.com/office/drawing/2014/main" id="{93B49329-0736-5282-5084-214714B17C15}"/>
              </a:ext>
              <a:ext uri="{C183D7F6-B498-43B3-948B-1728B52AA6E4}">
                <adec:decorative xmlns:adec="http://schemas.microsoft.com/office/drawing/2017/decorative" val="1"/>
              </a:ext>
            </a:extLst>
          </p:cNvPr>
          <p:cNvSpPr/>
          <p:nvPr/>
        </p:nvSpPr>
        <p:spPr>
          <a:xfrm>
            <a:off x="402724" y="1136023"/>
            <a:ext cx="402118" cy="5494012"/>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B93CE4B-0080-A6D6-D9BF-55FE9B4558B7}"/>
              </a:ext>
              <a:ext uri="{C183D7F6-B498-43B3-948B-1728B52AA6E4}">
                <adec:decorative xmlns:adec="http://schemas.microsoft.com/office/drawing/2017/decorative" val="1"/>
              </a:ext>
            </a:extLst>
          </p:cNvPr>
          <p:cNvSpPr/>
          <p:nvPr/>
        </p:nvSpPr>
        <p:spPr>
          <a:xfrm>
            <a:off x="0" y="934527"/>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1D94B6-927D-817A-9ED7-6F2793B16FAD}"/>
              </a:ext>
            </a:extLst>
          </p:cNvPr>
          <p:cNvSpPr>
            <a:spLocks noGrp="1"/>
          </p:cNvSpPr>
          <p:nvPr>
            <p:ph type="title"/>
          </p:nvPr>
        </p:nvSpPr>
        <p:spPr>
          <a:xfrm>
            <a:off x="800768" y="18539"/>
            <a:ext cx="10515600" cy="1325563"/>
          </a:xfrm>
        </p:spPr>
        <p:txBody>
          <a:bodyPr>
            <a:normAutofit/>
          </a:bodyPr>
          <a:lstStyle/>
          <a:p>
            <a:r>
              <a:rPr lang="en-US" dirty="0">
                <a:latin typeface="Franklin Gothic Book" panose="020B0503020102020204" pitchFamily="34" charset="0"/>
              </a:rPr>
              <a:t>Policy History</a:t>
            </a:r>
          </a:p>
        </p:txBody>
      </p:sp>
      <p:sp>
        <p:nvSpPr>
          <p:cNvPr id="4" name="TextBox 3">
            <a:extLst>
              <a:ext uri="{FF2B5EF4-FFF2-40B4-BE49-F238E27FC236}">
                <a16:creationId xmlns:a16="http://schemas.microsoft.com/office/drawing/2014/main" id="{9FB3DC54-1843-7C12-D047-DDB170BD59AE}"/>
              </a:ext>
            </a:extLst>
          </p:cNvPr>
          <p:cNvSpPr txBox="1"/>
          <p:nvPr/>
        </p:nvSpPr>
        <p:spPr>
          <a:xfrm>
            <a:off x="467393" y="1136023"/>
            <a:ext cx="11257213" cy="498598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1600" dirty="0">
                <a:latin typeface="Aptos" panose="020B0004020202020204" pitchFamily="34" charset="0"/>
              </a:rPr>
              <a:t>The Independent Contractor (IC) Policy was initially released in 2010.</a:t>
            </a:r>
          </a:p>
          <a:p>
            <a:pPr marL="342900" indent="-342900">
              <a:buFont typeface="Arial" panose="020B0604020202020204" pitchFamily="34" charset="0"/>
              <a:buChar char="•"/>
            </a:pPr>
            <a:endParaRPr lang="en-US" dirty="0">
              <a:latin typeface="Aptos" panose="020B0004020202020204" pitchFamily="34" charset="0"/>
            </a:endParaRPr>
          </a:p>
          <a:p>
            <a:pPr marL="342900" indent="-342900">
              <a:buFont typeface="Arial" panose="020B0604020202020204" pitchFamily="34" charset="0"/>
              <a:buChar char="•"/>
            </a:pPr>
            <a:r>
              <a:rPr lang="en-US" sz="1600" b="1" dirty="0">
                <a:latin typeface="Aptos" panose="020B0004020202020204" pitchFamily="34" charset="0"/>
              </a:rPr>
              <a:t>January 2016 </a:t>
            </a:r>
            <a:r>
              <a:rPr lang="en-US" sz="1600" dirty="0">
                <a:latin typeface="Aptos" panose="020B0004020202020204" pitchFamily="34" charset="0"/>
              </a:rPr>
              <a:t>– Class action lawsuit filed by massage therapists at HUHS.</a:t>
            </a:r>
          </a:p>
          <a:p>
            <a:pPr marL="742950" lvl="1" indent="-285750">
              <a:buFont typeface="Courier New" panose="02070309020205020404" pitchFamily="49" charset="0"/>
              <a:buChar char="o"/>
            </a:pPr>
            <a:r>
              <a:rPr lang="en-US" sz="1400" dirty="0">
                <a:latin typeface="Aptos" panose="020B0004020202020204" pitchFamily="34" charset="0"/>
              </a:rPr>
              <a:t>Discovery revealed variations across Harvard in IC classification procedures and practices.</a:t>
            </a:r>
          </a:p>
          <a:p>
            <a:pPr marL="742950" lvl="1" indent="-285750">
              <a:buFont typeface="Courier New" panose="02070309020205020404" pitchFamily="49" charset="0"/>
              <a:buChar char="o"/>
            </a:pPr>
            <a:r>
              <a:rPr lang="en-US" sz="1400" dirty="0">
                <a:latin typeface="Aptos" panose="020B0004020202020204" pitchFamily="34" charset="0"/>
              </a:rPr>
              <a:t>Existing IC policy focuses on federal law rather than the more restrictive Massachusetts test.</a:t>
            </a:r>
            <a:endParaRPr lang="en-US" sz="1400" dirty="0">
              <a:solidFill>
                <a:srgbClr val="FF0000"/>
              </a:solidFill>
              <a:latin typeface="Aptos" panose="020B0004020202020204" pitchFamily="34" charset="0"/>
            </a:endParaRPr>
          </a:p>
          <a:p>
            <a:pPr marL="742950" lvl="1" indent="-285750">
              <a:buFont typeface="Courier New" panose="02070309020205020404" pitchFamily="49" charset="0"/>
              <a:buChar char="o"/>
            </a:pPr>
            <a:r>
              <a:rPr lang="en-US" sz="1400" dirty="0">
                <a:latin typeface="Aptos" panose="020B0004020202020204" pitchFamily="34" charset="0"/>
              </a:rPr>
              <a:t>Degree of risk is potentially substantial across University given high number of IC engagements.</a:t>
            </a:r>
          </a:p>
          <a:p>
            <a:pPr marL="742950" lvl="1" indent="-285750">
              <a:buFont typeface="Arial" panose="020B0604020202020204" pitchFamily="34" charset="0"/>
              <a:buChar char="•"/>
            </a:pPr>
            <a:endParaRPr lang="en-US" dirty="0">
              <a:latin typeface="Aptos" panose="020B0004020202020204" pitchFamily="34" charset="0"/>
            </a:endParaRPr>
          </a:p>
          <a:p>
            <a:pPr marL="285750" indent="-285750">
              <a:buFont typeface="Arial" panose="020B0604020202020204" pitchFamily="34" charset="0"/>
              <a:buChar char="•"/>
            </a:pPr>
            <a:r>
              <a:rPr lang="en-US" sz="1600" b="1" dirty="0">
                <a:latin typeface="Aptos" panose="020B0004020202020204" pitchFamily="34" charset="0"/>
              </a:rPr>
              <a:t>September 2017 </a:t>
            </a:r>
            <a:r>
              <a:rPr lang="en-US" sz="1600" dirty="0">
                <a:latin typeface="Aptos" panose="020B0004020202020204" pitchFamily="34" charset="0"/>
              </a:rPr>
              <a:t>-  Working group comprised of OGC, HHR, HR, Finance, RMAS and Operations formed to review current state and identify challenges and gaps.</a:t>
            </a:r>
          </a:p>
          <a:p>
            <a:pPr marL="285750" indent="-285750">
              <a:buFont typeface="Arial" panose="020B0604020202020204" pitchFamily="34" charset="0"/>
              <a:buChar char="•"/>
            </a:pPr>
            <a:endParaRPr lang="en-US" dirty="0">
              <a:latin typeface="Aptos" panose="020B0004020202020204" pitchFamily="34" charset="0"/>
            </a:endParaRPr>
          </a:p>
          <a:p>
            <a:pPr marL="342900" indent="-342900">
              <a:buFont typeface="Arial" panose="020B0604020202020204" pitchFamily="34" charset="0"/>
              <a:buChar char="•"/>
            </a:pPr>
            <a:r>
              <a:rPr lang="en-US" sz="1600" b="1" dirty="0">
                <a:latin typeface="Aptos" panose="020B0004020202020204" pitchFamily="34" charset="0"/>
              </a:rPr>
              <a:t>March 2018 </a:t>
            </a:r>
            <a:r>
              <a:rPr lang="en-US" sz="1600" dirty="0">
                <a:latin typeface="Aptos" panose="020B0004020202020204" pitchFamily="34" charset="0"/>
              </a:rPr>
              <a:t>– Class action lawsuit was settled.  Under the terms of the Settlement:</a:t>
            </a:r>
          </a:p>
          <a:p>
            <a:pPr marL="742950" lvl="1" indent="-285750">
              <a:buFont typeface="Courier New" panose="02070309020205020404" pitchFamily="49" charset="0"/>
              <a:buChar char="o"/>
            </a:pPr>
            <a:r>
              <a:rPr lang="en-US" sz="1400" dirty="0">
                <a:latin typeface="Aptos" panose="020B0004020202020204" pitchFamily="34" charset="0"/>
              </a:rPr>
              <a:t>Approximately 20 massage therapists and acupuncturists were reclassified as employees.</a:t>
            </a:r>
          </a:p>
          <a:p>
            <a:pPr marL="742950" lvl="1" indent="-285750">
              <a:buFont typeface="Courier New" panose="02070309020205020404" pitchFamily="49" charset="0"/>
              <a:buChar char="o"/>
            </a:pPr>
            <a:r>
              <a:rPr lang="en-US" sz="1400" dirty="0">
                <a:latin typeface="Aptos" panose="020B0004020202020204" pitchFamily="34" charset="0"/>
              </a:rPr>
              <a:t>University affirms its commitment to properly classify workers who provide services to the University.</a:t>
            </a:r>
          </a:p>
          <a:p>
            <a:pPr marL="742950" lvl="1" indent="-285750">
              <a:buFont typeface="Courier New" panose="02070309020205020404" pitchFamily="49" charset="0"/>
              <a:buChar char="o"/>
            </a:pPr>
            <a:r>
              <a:rPr lang="en-US" sz="1400" dirty="0">
                <a:latin typeface="Aptos" panose="020B0004020202020204" pitchFamily="34" charset="0"/>
              </a:rPr>
              <a:t>University will review and revise current IC policy to reflect both Massachusetts and U.S. law and support managers and HR staff in making correct classifications.</a:t>
            </a:r>
          </a:p>
          <a:p>
            <a:pPr marL="742950" lvl="1" indent="-285750">
              <a:buFont typeface="Arial" panose="020B0604020202020204" pitchFamily="34" charset="0"/>
              <a:buChar char="•"/>
            </a:pPr>
            <a:endParaRPr lang="en-US" dirty="0">
              <a:latin typeface="Aptos" panose="020B0004020202020204" pitchFamily="34" charset="0"/>
            </a:endParaRPr>
          </a:p>
          <a:p>
            <a:pPr marL="285750" indent="-285750">
              <a:buFont typeface="Arial" panose="020B0604020202020204" pitchFamily="34" charset="0"/>
              <a:buChar char="•"/>
            </a:pPr>
            <a:r>
              <a:rPr lang="en-US" sz="1600" b="1" dirty="0">
                <a:latin typeface="Aptos" panose="020B0004020202020204" pitchFamily="34" charset="0"/>
              </a:rPr>
              <a:t>October-November 2018 </a:t>
            </a:r>
            <a:r>
              <a:rPr lang="en-US" sz="1600" dirty="0">
                <a:latin typeface="Aptos" panose="020B0004020202020204" pitchFamily="34" charset="0"/>
              </a:rPr>
              <a:t>– Working group revised IC Policy and Independent Contractor Questionnaire (ICQ). Changes to policy were vetted by Financial Policy Review Committee (FPRC) and HR Deans &amp; Directors.</a:t>
            </a:r>
          </a:p>
          <a:p>
            <a:pPr marL="742950" lvl="1" indent="-285750">
              <a:buFont typeface="Arial" panose="020B0604020202020204" pitchFamily="34" charset="0"/>
              <a:buChar char="•"/>
            </a:pPr>
            <a:endParaRPr lang="en-US"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Current Updated Policy rolled out July 1, 2019.</a:t>
            </a:r>
          </a:p>
        </p:txBody>
      </p:sp>
      <p:sp>
        <p:nvSpPr>
          <p:cNvPr id="5" name="Footer Placeholder 4">
            <a:extLst>
              <a:ext uri="{FF2B5EF4-FFF2-40B4-BE49-F238E27FC236}">
                <a16:creationId xmlns:a16="http://schemas.microsoft.com/office/drawing/2014/main" id="{9E5426E2-3D5F-B90F-34FE-95D6D0FA4F48}"/>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593D2D2D-1765-422E-092E-56583B745166}"/>
              </a:ext>
            </a:extLst>
          </p:cNvPr>
          <p:cNvSpPr>
            <a:spLocks noGrp="1"/>
          </p:cNvSpPr>
          <p:nvPr>
            <p:ph type="sldNum" sz="quarter" idx="12"/>
          </p:nvPr>
        </p:nvSpPr>
        <p:spPr/>
        <p:txBody>
          <a:bodyPr/>
          <a:lstStyle/>
          <a:p>
            <a:fld id="{A6AF1B4E-90EC-4A51-B6E5-B702C054ECB0}" type="slidenum">
              <a:rPr lang="en-US" smtClean="0"/>
              <a:t>7</a:t>
            </a:fld>
            <a:endParaRPr lang="en-US" dirty="0"/>
          </a:p>
        </p:txBody>
      </p:sp>
    </p:spTree>
    <p:extLst>
      <p:ext uri="{BB962C8B-B14F-4D97-AF65-F5344CB8AC3E}">
        <p14:creationId xmlns:p14="http://schemas.microsoft.com/office/powerpoint/2010/main" val="194277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4FB2-1E7C-7AA3-32F4-6A2C17CE2F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32D646-A43A-19C4-7680-C1CEE1860845}"/>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2BC417-1086-F356-0E6C-F8384D7D7198}"/>
              </a:ext>
            </a:extLst>
          </p:cNvPr>
          <p:cNvSpPr>
            <a:spLocks noGrp="1"/>
          </p:cNvSpPr>
          <p:nvPr>
            <p:ph type="title"/>
          </p:nvPr>
        </p:nvSpPr>
        <p:spPr>
          <a:xfrm>
            <a:off x="838200" y="316271"/>
            <a:ext cx="10515600" cy="1325563"/>
          </a:xfrm>
        </p:spPr>
        <p:txBody>
          <a:bodyPr>
            <a:normAutofit/>
          </a:bodyPr>
          <a:lstStyle/>
          <a:p>
            <a:r>
              <a:rPr lang="en-US" dirty="0">
                <a:latin typeface="Franklin Gothic Book" panose="020B0503020102020204" pitchFamily="34" charset="0"/>
              </a:rPr>
              <a:t>Policy Key Elements</a:t>
            </a:r>
          </a:p>
        </p:txBody>
      </p:sp>
      <p:sp>
        <p:nvSpPr>
          <p:cNvPr id="5" name="Footer Placeholder 4">
            <a:extLst>
              <a:ext uri="{FF2B5EF4-FFF2-40B4-BE49-F238E27FC236}">
                <a16:creationId xmlns:a16="http://schemas.microsoft.com/office/drawing/2014/main" id="{2F53EFC1-4EDC-5109-8AAA-ADCC6F30A31E}"/>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738704CC-3C98-6BF2-5663-250E8F93067D}"/>
              </a:ext>
            </a:extLst>
          </p:cNvPr>
          <p:cNvSpPr>
            <a:spLocks noGrp="1"/>
          </p:cNvSpPr>
          <p:nvPr>
            <p:ph type="sldNum" sz="quarter" idx="12"/>
          </p:nvPr>
        </p:nvSpPr>
        <p:spPr/>
        <p:txBody>
          <a:bodyPr/>
          <a:lstStyle/>
          <a:p>
            <a:fld id="{A6AF1B4E-90EC-4A51-B6E5-B702C054ECB0}" type="slidenum">
              <a:rPr lang="en-US" smtClean="0"/>
              <a:t>8</a:t>
            </a:fld>
            <a:endParaRPr lang="en-US" dirty="0"/>
          </a:p>
        </p:txBody>
      </p:sp>
      <p:sp>
        <p:nvSpPr>
          <p:cNvPr id="9" name="TextBox 8">
            <a:extLst>
              <a:ext uri="{FF2B5EF4-FFF2-40B4-BE49-F238E27FC236}">
                <a16:creationId xmlns:a16="http://schemas.microsoft.com/office/drawing/2014/main" id="{942C53A1-4B0C-A78A-D1B9-F25CD9E7A8EE}"/>
              </a:ext>
            </a:extLst>
          </p:cNvPr>
          <p:cNvSpPr txBox="1"/>
          <p:nvPr/>
        </p:nvSpPr>
        <p:spPr>
          <a:xfrm>
            <a:off x="838201" y="1641834"/>
            <a:ext cx="10515600" cy="3631763"/>
          </a:xfrm>
          <a:prstGeom prst="rect">
            <a:avLst/>
          </a:prstGeom>
          <a:noFill/>
        </p:spPr>
        <p:txBody>
          <a:bodyPr wrap="square">
            <a:spAutoFit/>
          </a:bodyPr>
          <a:lstStyle/>
          <a:p>
            <a:pPr algn="l">
              <a:spcAft>
                <a:spcPts val="1200"/>
              </a:spcAft>
            </a:pPr>
            <a:r>
              <a:rPr lang="en-US" dirty="0">
                <a:latin typeface="Aptos" panose="020B0004020202020204" pitchFamily="34" charset="0"/>
              </a:rPr>
              <a:t>The policy clearly sets forth the legal test for appropriate IC classification required for individuals and single-employee companies. The policy:</a:t>
            </a:r>
          </a:p>
          <a:p>
            <a:pPr marL="342900" indent="-342900">
              <a:spcAft>
                <a:spcPts val="1200"/>
              </a:spcAft>
              <a:buFont typeface="Arial" panose="020B0604020202020204" pitchFamily="34" charset="0"/>
              <a:buChar char="•"/>
            </a:pPr>
            <a:r>
              <a:rPr lang="en-US" sz="1600" dirty="0">
                <a:latin typeface="Aptos" panose="020B0004020202020204" pitchFamily="34" charset="0"/>
              </a:rPr>
              <a:t>Mandates that review and approval of IC classification must occur </a:t>
            </a:r>
            <a:r>
              <a:rPr lang="en-US" sz="1600" b="1" i="1" dirty="0">
                <a:latin typeface="Aptos" panose="020B0004020202020204" pitchFamily="34" charset="0"/>
              </a:rPr>
              <a:t>before</a:t>
            </a:r>
            <a:r>
              <a:rPr lang="en-US" sz="1600" dirty="0">
                <a:latin typeface="Aptos" panose="020B0004020202020204" pitchFamily="34" charset="0"/>
              </a:rPr>
              <a:t> IC is retained, any services are rendered, and/or payment made.</a:t>
            </a:r>
          </a:p>
          <a:p>
            <a:pPr marL="342900" indent="-342900">
              <a:spcAft>
                <a:spcPts val="1200"/>
              </a:spcAft>
              <a:buFont typeface="Arial" panose="020B0604020202020204" pitchFamily="34" charset="0"/>
              <a:buChar char="•"/>
            </a:pPr>
            <a:r>
              <a:rPr lang="en-US" sz="1600" dirty="0">
                <a:latin typeface="Aptos" panose="020B0004020202020204" pitchFamily="34" charset="0"/>
              </a:rPr>
              <a:t>Clarifies roles and responsibilities for local hiring department or unit, HR, and accounts payable approvers; specifies required documentation, review process, and approval steps needed before any services are performed.</a:t>
            </a:r>
          </a:p>
          <a:p>
            <a:pPr marL="342900" indent="-342900">
              <a:spcAft>
                <a:spcPts val="1200"/>
              </a:spcAft>
              <a:buFont typeface="Arial" panose="020B0604020202020204" pitchFamily="34" charset="0"/>
              <a:buChar char="•"/>
            </a:pPr>
            <a:r>
              <a:rPr lang="en-US" sz="1600" dirty="0">
                <a:latin typeface="Aptos" panose="020B0004020202020204" pitchFamily="34" charset="0"/>
              </a:rPr>
              <a:t>Clarifies that compliance is the obligation of the local department or unit.</a:t>
            </a:r>
          </a:p>
          <a:p>
            <a:pPr marL="342900" indent="-342900">
              <a:spcAft>
                <a:spcPts val="1200"/>
              </a:spcAft>
              <a:buFont typeface="Arial" panose="020B0604020202020204" pitchFamily="34" charset="0"/>
              <a:buChar char="•"/>
            </a:pPr>
            <a:r>
              <a:rPr lang="en-US" sz="1600" dirty="0">
                <a:latin typeface="Aptos" panose="020B0004020202020204" pitchFamily="34" charset="0"/>
              </a:rPr>
              <a:t>Independent Contractor Questionnaire (ICQ) reflects Massachusetts law (which is followed regardless of where work is performed, including outside the U.S.).</a:t>
            </a:r>
          </a:p>
          <a:p>
            <a:pPr marL="342900" indent="-342900">
              <a:spcAft>
                <a:spcPts val="1200"/>
              </a:spcAft>
              <a:buFont typeface="Arial" panose="020B0604020202020204" pitchFamily="34" charset="0"/>
              <a:buChar char="•"/>
            </a:pPr>
            <a:r>
              <a:rPr lang="en-US" sz="1600" dirty="0">
                <a:latin typeface="Aptos" panose="020B0004020202020204" pitchFamily="34" charset="0"/>
              </a:rPr>
              <a:t>Identifies lower risk engagements for U.S. activities as exceptions to ICQ requirement (but must still comply with the law).</a:t>
            </a:r>
          </a:p>
        </p:txBody>
      </p:sp>
    </p:spTree>
    <p:extLst>
      <p:ext uri="{BB962C8B-B14F-4D97-AF65-F5344CB8AC3E}">
        <p14:creationId xmlns:p14="http://schemas.microsoft.com/office/powerpoint/2010/main" val="281406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280A-E9D6-42BC-B58A-35147301557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04735A-82D8-8705-40BA-8A24CA6BF51E}"/>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A11660-FBE1-F49B-A3F3-06265D8AE16A}"/>
              </a:ext>
            </a:extLst>
          </p:cNvPr>
          <p:cNvSpPr>
            <a:spLocks noGrp="1"/>
          </p:cNvSpPr>
          <p:nvPr>
            <p:ph type="title"/>
          </p:nvPr>
        </p:nvSpPr>
        <p:spPr>
          <a:xfrm>
            <a:off x="838200" y="316271"/>
            <a:ext cx="10515600" cy="1325563"/>
          </a:xfrm>
        </p:spPr>
        <p:txBody>
          <a:bodyPr>
            <a:normAutofit/>
          </a:bodyPr>
          <a:lstStyle/>
          <a:p>
            <a:r>
              <a:rPr lang="en-US" dirty="0">
                <a:latin typeface="Franklin Gothic Book" panose="020B0503020102020204" pitchFamily="34" charset="0"/>
              </a:rPr>
              <a:t>Policy Overview</a:t>
            </a:r>
          </a:p>
        </p:txBody>
      </p:sp>
      <p:sp>
        <p:nvSpPr>
          <p:cNvPr id="5" name="Footer Placeholder 4">
            <a:extLst>
              <a:ext uri="{FF2B5EF4-FFF2-40B4-BE49-F238E27FC236}">
                <a16:creationId xmlns:a16="http://schemas.microsoft.com/office/drawing/2014/main" id="{C1B87E38-36D8-6A9B-12E9-E740E5497249}"/>
              </a:ext>
            </a:extLst>
          </p:cNvPr>
          <p:cNvSpPr>
            <a:spLocks noGrp="1"/>
          </p:cNvSpPr>
          <p:nvPr>
            <p:ph type="ftr" sz="quarter" idx="11"/>
          </p:nvPr>
        </p:nvSpPr>
        <p:spPr/>
        <p:txBody>
          <a:bodyPr/>
          <a:lstStyle/>
          <a:p>
            <a:r>
              <a:rPr lang="en-US" dirty="0"/>
              <a:t>Internal Only - 2026JUN16</a:t>
            </a:r>
          </a:p>
        </p:txBody>
      </p:sp>
      <p:sp>
        <p:nvSpPr>
          <p:cNvPr id="6" name="Slide Number Placeholder 5">
            <a:extLst>
              <a:ext uri="{FF2B5EF4-FFF2-40B4-BE49-F238E27FC236}">
                <a16:creationId xmlns:a16="http://schemas.microsoft.com/office/drawing/2014/main" id="{EE20A4FA-FF9C-4A03-3354-AC6E34BEF7C3}"/>
              </a:ext>
            </a:extLst>
          </p:cNvPr>
          <p:cNvSpPr>
            <a:spLocks noGrp="1"/>
          </p:cNvSpPr>
          <p:nvPr>
            <p:ph type="sldNum" sz="quarter" idx="12"/>
          </p:nvPr>
        </p:nvSpPr>
        <p:spPr/>
        <p:txBody>
          <a:bodyPr/>
          <a:lstStyle/>
          <a:p>
            <a:fld id="{A6AF1B4E-90EC-4A51-B6E5-B702C054ECB0}" type="slidenum">
              <a:rPr lang="en-US" smtClean="0"/>
              <a:t>9</a:t>
            </a:fld>
            <a:endParaRPr lang="en-US" dirty="0"/>
          </a:p>
        </p:txBody>
      </p:sp>
      <p:sp>
        <p:nvSpPr>
          <p:cNvPr id="9" name="TextBox 8">
            <a:extLst>
              <a:ext uri="{FF2B5EF4-FFF2-40B4-BE49-F238E27FC236}">
                <a16:creationId xmlns:a16="http://schemas.microsoft.com/office/drawing/2014/main" id="{6EE4C177-DC0B-058B-B65D-71E7E8101AEF}"/>
              </a:ext>
            </a:extLst>
          </p:cNvPr>
          <p:cNvSpPr txBox="1"/>
          <p:nvPr/>
        </p:nvSpPr>
        <p:spPr>
          <a:xfrm>
            <a:off x="838200" y="1730817"/>
            <a:ext cx="11153775" cy="4016484"/>
          </a:xfrm>
          <a:prstGeom prst="rect">
            <a:avLst/>
          </a:prstGeom>
          <a:noFill/>
        </p:spPr>
        <p:txBody>
          <a:bodyPr wrap="square">
            <a:spAutoFit/>
          </a:bodyPr>
          <a:lstStyle/>
          <a:p>
            <a:pPr>
              <a:spcAft>
                <a:spcPts val="600"/>
              </a:spcAft>
            </a:pPr>
            <a:r>
              <a:rPr lang="en-US" dirty="0">
                <a:latin typeface="Aptos" panose="020B0004020202020204" pitchFamily="34" charset="0"/>
              </a:rPr>
              <a:t>Policy Statement</a:t>
            </a:r>
          </a:p>
          <a:p>
            <a:pPr marL="342900" indent="-342900">
              <a:spcAft>
                <a:spcPts val="600"/>
              </a:spcAft>
              <a:buFont typeface="Arial" panose="020B0604020202020204" pitchFamily="34" charset="0"/>
              <a:buChar char="•"/>
            </a:pPr>
            <a:r>
              <a:rPr lang="en-US" sz="1600" dirty="0">
                <a:latin typeface="Aptos" panose="020B0004020202020204" pitchFamily="34" charset="0"/>
              </a:rPr>
              <a:t>Presumption of employee status unless 3-part Massachusetts IC test is met.</a:t>
            </a:r>
          </a:p>
          <a:p>
            <a:pPr marL="800100" lvl="1" indent="-342900">
              <a:spcAft>
                <a:spcPts val="600"/>
              </a:spcAft>
              <a:buFont typeface="Courier New" panose="02070309020205020404" pitchFamily="49" charset="0"/>
              <a:buChar char="o"/>
            </a:pPr>
            <a:r>
              <a:rPr lang="en-US" sz="1600" dirty="0">
                <a:latin typeface="Aptos" panose="020B0004020202020204" pitchFamily="34" charset="0"/>
              </a:rPr>
              <a:t>This applies regardless of where the work is being performed (U.S. or Internationally).</a:t>
            </a:r>
          </a:p>
          <a:p>
            <a:pPr marL="342900" indent="-342900">
              <a:spcAft>
                <a:spcPts val="600"/>
              </a:spcAft>
              <a:buFont typeface="Arial" panose="020B0604020202020204" pitchFamily="34" charset="0"/>
              <a:buChar char="•"/>
            </a:pPr>
            <a:r>
              <a:rPr lang="en-US" sz="1600" dirty="0">
                <a:latin typeface="Aptos" panose="020B0004020202020204" pitchFamily="34" charset="0"/>
              </a:rPr>
              <a:t>A worker or department’s preference </a:t>
            </a:r>
            <a:r>
              <a:rPr lang="en-US" sz="1600" b="1" dirty="0">
                <a:latin typeface="Aptos" panose="020B0004020202020204" pitchFamily="34" charset="0"/>
              </a:rPr>
              <a:t>is not relevant </a:t>
            </a:r>
            <a:r>
              <a:rPr lang="en-US" sz="1600" dirty="0">
                <a:latin typeface="Aptos" panose="020B0004020202020204" pitchFamily="34" charset="0"/>
              </a:rPr>
              <a:t>to the classification determination.</a:t>
            </a:r>
          </a:p>
          <a:p>
            <a:pPr marL="342900" indent="-342900">
              <a:spcAft>
                <a:spcPts val="600"/>
              </a:spcAft>
              <a:buFont typeface="Arial" panose="020B0604020202020204" pitchFamily="34" charset="0"/>
              <a:buChar char="•"/>
            </a:pPr>
            <a:r>
              <a:rPr lang="en-US" sz="1600" dirty="0">
                <a:latin typeface="Aptos" panose="020B0004020202020204" pitchFamily="34" charset="0"/>
              </a:rPr>
              <a:t>All proposed IC engagements must be reviewed and approved as set forth in the Policy before engaging an individual.</a:t>
            </a:r>
          </a:p>
          <a:p>
            <a:pPr marL="342900" indent="-342900">
              <a:spcAft>
                <a:spcPts val="600"/>
              </a:spcAft>
              <a:buFont typeface="Arial" panose="020B0604020202020204" pitchFamily="34" charset="0"/>
              <a:buChar char="•"/>
            </a:pPr>
            <a:r>
              <a:rPr lang="en-US" sz="1600" dirty="0">
                <a:latin typeface="Aptos" panose="020B0004020202020204" pitchFamily="34" charset="0"/>
              </a:rPr>
              <a:t>Services cannot be rendered until an ICQ has been completed and approved and a contract signed.</a:t>
            </a:r>
          </a:p>
          <a:p>
            <a:pPr>
              <a:spcAft>
                <a:spcPts val="600"/>
              </a:spcAft>
            </a:pPr>
            <a:endParaRPr lang="en-US" sz="2000" dirty="0">
              <a:latin typeface="Aptos" panose="020B0004020202020204" pitchFamily="34" charset="0"/>
            </a:endParaRPr>
          </a:p>
          <a:p>
            <a:pPr>
              <a:spcAft>
                <a:spcPts val="600"/>
              </a:spcAft>
            </a:pPr>
            <a:r>
              <a:rPr lang="en-US" dirty="0">
                <a:latin typeface="Aptos" panose="020B0004020202020204" pitchFamily="34" charset="0"/>
              </a:rPr>
              <a:t>Reasons for the Policy</a:t>
            </a:r>
          </a:p>
          <a:p>
            <a:pPr marL="342900" indent="-342900">
              <a:spcAft>
                <a:spcPts val="600"/>
              </a:spcAft>
              <a:buFont typeface="Arial" panose="020B0604020202020204" pitchFamily="34" charset="0"/>
              <a:buChar char="•"/>
            </a:pPr>
            <a:r>
              <a:rPr lang="en-US" sz="1600" dirty="0">
                <a:latin typeface="Aptos" panose="020B0004020202020204" pitchFamily="34" charset="0"/>
              </a:rPr>
              <a:t>Harvard must comply with Massachusetts and federal law.</a:t>
            </a:r>
          </a:p>
          <a:p>
            <a:pPr marL="800100" lvl="1" indent="-342900">
              <a:spcAft>
                <a:spcPts val="600"/>
              </a:spcAft>
              <a:buFont typeface="Courier New" panose="02070309020205020404" pitchFamily="49" charset="0"/>
              <a:buChar char="o"/>
            </a:pPr>
            <a:r>
              <a:rPr lang="en-US" sz="1600" dirty="0">
                <a:latin typeface="Aptos" panose="020B0004020202020204" pitchFamily="34" charset="0"/>
              </a:rPr>
              <a:t>Wage and hour requirements (including overtime).</a:t>
            </a:r>
          </a:p>
          <a:p>
            <a:pPr marL="800100" lvl="1" indent="-342900">
              <a:spcAft>
                <a:spcPts val="600"/>
              </a:spcAft>
              <a:buFont typeface="Courier New" panose="02070309020205020404" pitchFamily="49" charset="0"/>
              <a:buChar char="o"/>
            </a:pPr>
            <a:r>
              <a:rPr lang="en-US" sz="1600" dirty="0">
                <a:latin typeface="Aptos" panose="020B0004020202020204" pitchFamily="34" charset="0"/>
              </a:rPr>
              <a:t>Tax withholding requirements (income tax, social security and Medicare).</a:t>
            </a:r>
          </a:p>
          <a:p>
            <a:pPr marL="800100" lvl="1" indent="-342900">
              <a:spcAft>
                <a:spcPts val="600"/>
              </a:spcAft>
              <a:buFont typeface="Courier New" panose="02070309020205020404" pitchFamily="49" charset="0"/>
              <a:buChar char="o"/>
            </a:pPr>
            <a:r>
              <a:rPr lang="en-US" sz="1600" dirty="0">
                <a:latin typeface="Aptos" panose="020B0004020202020204" pitchFamily="34" charset="0"/>
              </a:rPr>
              <a:t>Workers’ compensation, unemployment and other benefits.</a:t>
            </a:r>
          </a:p>
        </p:txBody>
      </p:sp>
    </p:spTree>
    <p:extLst>
      <p:ext uri="{BB962C8B-B14F-4D97-AF65-F5344CB8AC3E}">
        <p14:creationId xmlns:p14="http://schemas.microsoft.com/office/powerpoint/2010/main" val="397639183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4F1C1D1B19F74C917C8617E2F071DA" ma:contentTypeVersion="10" ma:contentTypeDescription="Create a new document." ma:contentTypeScope="" ma:versionID="0bd765493994cd38fdac879da55ce5ce">
  <xsd:schema xmlns:xsd="http://www.w3.org/2001/XMLSchema" xmlns:xs="http://www.w3.org/2001/XMLSchema" xmlns:p="http://schemas.microsoft.com/office/2006/metadata/properties" xmlns:ns2="303b9bec-6670-4f9c-88b5-934c2fa8abae" xmlns:ns3="fa4a6c43-a158-4316-a2c8-c156cd11b2b5" targetNamespace="http://schemas.microsoft.com/office/2006/metadata/properties" ma:root="true" ma:fieldsID="d58a0baaa328a16192f84f6db5537c19" ns2:_="" ns3:_="">
    <xsd:import namespace="303b9bec-6670-4f9c-88b5-934c2fa8abae"/>
    <xsd:import namespace="fa4a6c43-a158-4316-a2c8-c156cd11b2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b9bec-6670-4f9c-88b5-934c2fa8a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4a6c43-a158-4316-a2c8-c156cd11b2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A7D754-8EC6-497F-A8C6-69AA3533E032}">
  <ds:schemaRefs>
    <ds:schemaRef ds:uri="303b9bec-6670-4f9c-88b5-934c2fa8abae"/>
    <ds:schemaRef ds:uri="fa4a6c43-a158-4316-a2c8-c156cd11b2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14952F-C425-42E1-B0D4-0DDE7206F965}">
  <ds:schemaRefs>
    <ds:schemaRef ds:uri="http://schemas.microsoft.com/sharepoint/v3/contenttype/forms"/>
  </ds:schemaRefs>
</ds:datastoreItem>
</file>

<file path=customXml/itemProps3.xml><?xml version="1.0" encoding="utf-8"?>
<ds:datastoreItem xmlns:ds="http://schemas.openxmlformats.org/officeDocument/2006/customXml" ds:itemID="{1E623044-D77D-4E1D-88BF-8EF58A17D131}">
  <ds:schemaRefs>
    <ds:schemaRef ds:uri="fa4a6c43-a158-4316-a2c8-c156cd11b2b5"/>
    <ds:schemaRef ds:uri="http://purl.org/dc/elements/1.1/"/>
    <ds:schemaRef ds:uri="http://purl.org/dc/terms/"/>
    <ds:schemaRef ds:uri="303b9bec-6670-4f9c-88b5-934c2fa8aba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6ffa22f4-4568-4105-ad43-2e3ad4726957}" enabled="0" method="" siteId="{6ffa22f4-4568-4105-ad43-2e3ad4726957}" removed="1"/>
</clbl:labelList>
</file>

<file path=docProps/app.xml><?xml version="1.0" encoding="utf-8"?>
<Properties xmlns="http://schemas.openxmlformats.org/officeDocument/2006/extended-properties" xmlns:vt="http://schemas.openxmlformats.org/officeDocument/2006/docPropsVTypes">
  <Template>Office Theme</Template>
  <TotalTime>6</TotalTime>
  <Words>6638</Words>
  <Application>Microsoft Office PowerPoint</Application>
  <PresentationFormat>Widescreen</PresentationFormat>
  <Paragraphs>584</Paragraphs>
  <Slides>49</Slides>
  <Notes>45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Independent Contractor Policy</vt:lpstr>
      <vt:lpstr>Logistics</vt:lpstr>
      <vt:lpstr>Course Overview</vt:lpstr>
      <vt:lpstr>Important Notes</vt:lpstr>
      <vt:lpstr>Agenda</vt:lpstr>
      <vt:lpstr>Policy History and Overview</vt:lpstr>
      <vt:lpstr>Policy History</vt:lpstr>
      <vt:lpstr>Policy Key Elements</vt:lpstr>
      <vt:lpstr>Policy Overview</vt:lpstr>
      <vt:lpstr>Policy Overview, (continued)</vt:lpstr>
      <vt:lpstr>When the Policy Applies</vt:lpstr>
      <vt:lpstr>When to Apply the Policy</vt:lpstr>
      <vt:lpstr>How to Apply the Policy</vt:lpstr>
      <vt:lpstr>When The Policy Does Not Apply</vt:lpstr>
      <vt:lpstr>Roles and Responsibilities</vt:lpstr>
      <vt:lpstr>Responsibilities For Compliance</vt:lpstr>
      <vt:lpstr>Legal Test Requirements</vt:lpstr>
      <vt:lpstr>Three-Part Legal Test</vt:lpstr>
      <vt:lpstr>Part 1: Free from Harvard’s Control and Direction</vt:lpstr>
      <vt:lpstr>Part 2: Outside of Usual Course of Business</vt:lpstr>
      <vt:lpstr>Part 3: Established Trade</vt:lpstr>
      <vt:lpstr>ICQ Exceptions Process</vt:lpstr>
      <vt:lpstr>IC Questionnaire Exceptions Process</vt:lpstr>
      <vt:lpstr>IC Questionnaire Exceptions Process Guest Speaker or Guest Lecturer</vt:lpstr>
      <vt:lpstr>IC Questionnaire Exceptions Process Single, Short-Term Engagements</vt:lpstr>
      <vt:lpstr>Workflow Processes</vt:lpstr>
      <vt:lpstr>If an Individual is Classified as an IC – Local Hiring Department</vt:lpstr>
      <vt:lpstr>Once Work has Been Completed – Local Hiring Department and Approvers</vt:lpstr>
      <vt:lpstr>Once Work has Been Completed – Approvers</vt:lpstr>
      <vt:lpstr>Record Retention</vt:lpstr>
      <vt:lpstr>A Recap of the Most Important Points</vt:lpstr>
      <vt:lpstr>Tips and Tricks</vt:lpstr>
      <vt:lpstr>B2P Tips and Tricks – Payment Request (PR)</vt:lpstr>
      <vt:lpstr>B2P Tips and Tricks – ICQ Documentation</vt:lpstr>
      <vt:lpstr>B2P Tips and Tricks – Noncatalog Order</vt:lpstr>
      <vt:lpstr>B2P Tips and Tricks – Payment Coding</vt:lpstr>
      <vt:lpstr>Contacts</vt:lpstr>
      <vt:lpstr>Test Your Knowledge</vt:lpstr>
      <vt:lpstr>Pop Quiz</vt:lpstr>
      <vt:lpstr>Pop Quiz (continued)</vt:lpstr>
      <vt:lpstr>Q&amp;A Session</vt:lpstr>
      <vt:lpstr>Additional Materials</vt:lpstr>
      <vt:lpstr>Guidance on Classifications</vt:lpstr>
      <vt:lpstr>Do I need to do an Independent Contractor Questionnaire?</vt:lpstr>
      <vt:lpstr>ICQ Exception Attestation Form</vt:lpstr>
      <vt:lpstr>IC Process</vt:lpstr>
      <vt:lpstr>IC Guest Speaker / Lecturer Process</vt:lpstr>
      <vt:lpstr>Sample of document. Complete document can be found here.</vt:lpstr>
      <vt:lpstr>Summary of Object Codes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Chiasson, Sophie M</dc:creator>
  <cp:lastModifiedBy>Chiasson, Sophie M</cp:lastModifiedBy>
  <cp:revision>3</cp:revision>
  <cp:lastPrinted>2025-11-20T16:30:54Z</cp:lastPrinted>
  <dcterms:created xsi:type="dcterms:W3CDTF">2025-05-05T17:31:14Z</dcterms:created>
  <dcterms:modified xsi:type="dcterms:W3CDTF">2026-06-15T19:56:48Z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0x010100124F1C1D1B19F74C917C8617E2F071DA</vt:lpwstr>
  </property>
</Properties>
</file>