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64" r:id="rId2"/>
    <p:sldId id="315" r:id="rId3"/>
    <p:sldId id="324" r:id="rId4"/>
    <p:sldId id="317" r:id="rId5"/>
    <p:sldId id="306" r:id="rId6"/>
    <p:sldId id="326" r:id="rId7"/>
    <p:sldId id="332" r:id="rId8"/>
    <p:sldId id="335" r:id="rId9"/>
    <p:sldId id="334" r:id="rId10"/>
    <p:sldId id="320" r:id="rId11"/>
    <p:sldId id="323" r:id="rId12"/>
    <p:sldId id="322" r:id="rId13"/>
    <p:sldId id="336" r:id="rId14"/>
    <p:sldId id="329" r:id="rId15"/>
    <p:sldId id="337" r:id="rId16"/>
    <p:sldId id="327" r:id="rId17"/>
    <p:sldId id="313"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rea Sexton" initials="ANS" lastIdx="1" clrIdx="0"/>
  <p:cmAuthor id="1" name="Axelrod, Sarah T." initials="STA" lastIdx="2" clrIdx="1"/>
  <p:cmAuthor id="2" name="Kittredge, Karen J." initials="KKJ" lastIdx="1" clrIdx="2">
    <p:extLst>
      <p:ext uri="{19B8F6BF-5375-455C-9EA6-DF929625EA0E}">
        <p15:presenceInfo xmlns:p15="http://schemas.microsoft.com/office/powerpoint/2012/main" userId="S-1-5-21-1191599065-4274392095-3078430509-630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B1130F"/>
    <a:srgbClr val="F2FBBD"/>
    <a:srgbClr val="9737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600" autoAdjust="0"/>
    <p:restoredTop sz="85199" autoAdjust="0"/>
  </p:normalViewPr>
  <p:slideViewPr>
    <p:cSldViewPr>
      <p:cViewPr varScale="1">
        <p:scale>
          <a:sx n="95" d="100"/>
          <a:sy n="95" d="100"/>
        </p:scale>
        <p:origin x="1608" y="90"/>
      </p:cViewPr>
      <p:guideLst>
        <p:guide orient="horz" pos="2160"/>
        <p:guide pos="2880"/>
      </p:guideLst>
    </p:cSldViewPr>
  </p:slideViewPr>
  <p:outlineViewPr>
    <p:cViewPr>
      <p:scale>
        <a:sx n="33" d="100"/>
        <a:sy n="33" d="100"/>
      </p:scale>
      <p:origin x="0" y="9378"/>
    </p:cViewPr>
  </p:outlineViewPr>
  <p:notesTextViewPr>
    <p:cViewPr>
      <p:scale>
        <a:sx n="3" d="2"/>
        <a:sy n="3" d="2"/>
      </p:scale>
      <p:origin x="0" y="0"/>
    </p:cViewPr>
  </p:notesTextViewPr>
  <p:sorterViewPr>
    <p:cViewPr>
      <p:scale>
        <a:sx n="100" d="100"/>
        <a:sy n="100" d="100"/>
      </p:scale>
      <p:origin x="0" y="-468"/>
    </p:cViewPr>
  </p:sorterViewPr>
  <p:notesViewPr>
    <p:cSldViewPr>
      <p:cViewPr>
        <p:scale>
          <a:sx n="100" d="100"/>
          <a:sy n="100" d="100"/>
        </p:scale>
        <p:origin x="-2261" y="134"/>
      </p:cViewPr>
      <p:guideLst>
        <p:guide orient="horz" pos="2928"/>
        <p:guide pos="2207"/>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649"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134" y="0"/>
            <a:ext cx="3038648" cy="465138"/>
          </a:xfrm>
          <a:prstGeom prst="rect">
            <a:avLst/>
          </a:prstGeom>
        </p:spPr>
        <p:txBody>
          <a:bodyPr vert="horz" lIns="91440" tIns="45720" rIns="91440" bIns="45720" rtlCol="0"/>
          <a:lstStyle>
            <a:lvl1pPr algn="r">
              <a:defRPr sz="1200"/>
            </a:lvl1pPr>
          </a:lstStyle>
          <a:p>
            <a:fld id="{CE5E7106-38F0-41FA-BE59-447BAC439E42}" type="datetimeFigureOut">
              <a:rPr lang="en-US" smtClean="0"/>
              <a:t>7/31/2017</a:t>
            </a:fld>
            <a:endParaRPr lang="en-US" dirty="0"/>
          </a:p>
        </p:txBody>
      </p:sp>
      <p:sp>
        <p:nvSpPr>
          <p:cNvPr id="4" name="Footer Placeholder 3"/>
          <p:cNvSpPr>
            <a:spLocks noGrp="1"/>
          </p:cNvSpPr>
          <p:nvPr>
            <p:ph type="ftr" sz="quarter" idx="2"/>
          </p:nvPr>
        </p:nvSpPr>
        <p:spPr>
          <a:xfrm>
            <a:off x="1" y="8829675"/>
            <a:ext cx="3038649"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134" y="8829675"/>
            <a:ext cx="3038648" cy="465138"/>
          </a:xfrm>
          <a:prstGeom prst="rect">
            <a:avLst/>
          </a:prstGeom>
        </p:spPr>
        <p:txBody>
          <a:bodyPr vert="horz" lIns="91440" tIns="45720" rIns="91440" bIns="45720" rtlCol="0" anchor="b"/>
          <a:lstStyle>
            <a:lvl1pPr algn="r">
              <a:defRPr sz="1200"/>
            </a:lvl1pPr>
          </a:lstStyle>
          <a:p>
            <a:fld id="{031619F6-2138-4700-AAF2-077A8A670367}" type="slidenum">
              <a:rPr lang="en-US" smtClean="0"/>
              <a:t>‹#›</a:t>
            </a:fld>
            <a:endParaRPr lang="en-US" dirty="0"/>
          </a:p>
        </p:txBody>
      </p:sp>
    </p:spTree>
    <p:extLst>
      <p:ext uri="{BB962C8B-B14F-4D97-AF65-F5344CB8AC3E}">
        <p14:creationId xmlns:p14="http://schemas.microsoft.com/office/powerpoint/2010/main" val="3466256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16583EA1-4015-4CCF-8E57-00150AF3EF86}" type="datetimeFigureOut">
              <a:rPr lang="en-US" smtClean="0"/>
              <a:pPr/>
              <a:t>7/31/2017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6" y="4416429"/>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B538FA13-A730-446B-A601-D8906A4820E1}" type="slidenum">
              <a:rPr lang="en-US" smtClean="0"/>
              <a:pPr/>
              <a:t>‹#›</a:t>
            </a:fld>
            <a:endParaRPr lang="en-US" dirty="0"/>
          </a:p>
        </p:txBody>
      </p:sp>
    </p:spTree>
    <p:extLst>
      <p:ext uri="{BB962C8B-B14F-4D97-AF65-F5344CB8AC3E}">
        <p14:creationId xmlns:p14="http://schemas.microsoft.com/office/powerpoint/2010/main" val="3847685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38FA13-A730-446B-A601-D8906A4820E1}" type="slidenum">
              <a:rPr lang="en-US" smtClean="0"/>
              <a:pPr/>
              <a:t>1</a:t>
            </a:fld>
            <a:endParaRPr lang="en-US" dirty="0"/>
          </a:p>
        </p:txBody>
      </p:sp>
    </p:spTree>
    <p:extLst>
      <p:ext uri="{BB962C8B-B14F-4D97-AF65-F5344CB8AC3E}">
        <p14:creationId xmlns:p14="http://schemas.microsoft.com/office/powerpoint/2010/main" val="15033275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sz="1200" dirty="0" smtClean="0"/>
              <a:t>. Business Judgment: Avoid high-end establishments must be avoided unless circumstances dictate that such a choice is appropriate, as when conducting University business with a major donor or foreign dignitary. </a:t>
            </a:r>
            <a:endParaRPr lang="en-US" dirty="0"/>
          </a:p>
        </p:txBody>
      </p:sp>
      <p:sp>
        <p:nvSpPr>
          <p:cNvPr id="4" name="Slide Number Placeholder 3"/>
          <p:cNvSpPr>
            <a:spLocks noGrp="1"/>
          </p:cNvSpPr>
          <p:nvPr>
            <p:ph type="sldNum" sz="quarter" idx="10"/>
          </p:nvPr>
        </p:nvSpPr>
        <p:spPr/>
        <p:txBody>
          <a:bodyPr/>
          <a:lstStyle/>
          <a:p>
            <a:fld id="{B538FA13-A730-446B-A601-D8906A4820E1}" type="slidenum">
              <a:rPr lang="en-US" smtClean="0"/>
              <a:pPr/>
              <a:t>11</a:t>
            </a:fld>
            <a:endParaRPr lang="en-US" dirty="0"/>
          </a:p>
        </p:txBody>
      </p:sp>
    </p:spTree>
    <p:extLst>
      <p:ext uri="{BB962C8B-B14F-4D97-AF65-F5344CB8AC3E}">
        <p14:creationId xmlns:p14="http://schemas.microsoft.com/office/powerpoint/2010/main" val="3922632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endParaRPr lang="en-US" dirty="0"/>
          </a:p>
        </p:txBody>
      </p:sp>
      <p:sp>
        <p:nvSpPr>
          <p:cNvPr id="4" name="Slide Number Placeholder 3"/>
          <p:cNvSpPr>
            <a:spLocks noGrp="1"/>
          </p:cNvSpPr>
          <p:nvPr>
            <p:ph type="sldNum" sz="quarter" idx="10"/>
          </p:nvPr>
        </p:nvSpPr>
        <p:spPr/>
        <p:txBody>
          <a:bodyPr/>
          <a:lstStyle/>
          <a:p>
            <a:fld id="{B538FA13-A730-446B-A601-D8906A4820E1}" type="slidenum">
              <a:rPr lang="en-US" smtClean="0"/>
              <a:pPr/>
              <a:t>12</a:t>
            </a:fld>
            <a:endParaRPr lang="en-US" dirty="0"/>
          </a:p>
        </p:txBody>
      </p:sp>
    </p:spTree>
    <p:extLst>
      <p:ext uri="{BB962C8B-B14F-4D97-AF65-F5344CB8AC3E}">
        <p14:creationId xmlns:p14="http://schemas.microsoft.com/office/powerpoint/2010/main" val="39226325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endParaRPr lang="en-US" dirty="0"/>
          </a:p>
        </p:txBody>
      </p:sp>
      <p:sp>
        <p:nvSpPr>
          <p:cNvPr id="4" name="Slide Number Placeholder 3"/>
          <p:cNvSpPr>
            <a:spLocks noGrp="1"/>
          </p:cNvSpPr>
          <p:nvPr>
            <p:ph type="sldNum" sz="quarter" idx="10"/>
          </p:nvPr>
        </p:nvSpPr>
        <p:spPr/>
        <p:txBody>
          <a:bodyPr/>
          <a:lstStyle/>
          <a:p>
            <a:fld id="{B538FA13-A730-446B-A601-D8906A4820E1}" type="slidenum">
              <a:rPr lang="en-US" smtClean="0"/>
              <a:pPr/>
              <a:t>13</a:t>
            </a:fld>
            <a:endParaRPr lang="en-US" dirty="0"/>
          </a:p>
        </p:txBody>
      </p:sp>
    </p:spTree>
    <p:extLst>
      <p:ext uri="{BB962C8B-B14F-4D97-AF65-F5344CB8AC3E}">
        <p14:creationId xmlns:p14="http://schemas.microsoft.com/office/powerpoint/2010/main" val="338877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538FA13-A730-446B-A601-D8906A4820E1}" type="slidenum">
              <a:rPr lang="en-US" smtClean="0"/>
              <a:pPr/>
              <a:t>14</a:t>
            </a:fld>
            <a:endParaRPr lang="en-US" dirty="0"/>
          </a:p>
        </p:txBody>
      </p:sp>
    </p:spTree>
    <p:extLst>
      <p:ext uri="{BB962C8B-B14F-4D97-AF65-F5344CB8AC3E}">
        <p14:creationId xmlns:p14="http://schemas.microsoft.com/office/powerpoint/2010/main" val="30217020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Faculty Keynote: Honoraria going to him – thus personal. Harvard should not be a middle man.</a:t>
            </a:r>
          </a:p>
        </p:txBody>
      </p:sp>
      <p:sp>
        <p:nvSpPr>
          <p:cNvPr id="4" name="Slide Number Placeholder 3"/>
          <p:cNvSpPr>
            <a:spLocks noGrp="1"/>
          </p:cNvSpPr>
          <p:nvPr>
            <p:ph type="sldNum" sz="quarter" idx="10"/>
          </p:nvPr>
        </p:nvSpPr>
        <p:spPr/>
        <p:txBody>
          <a:bodyPr/>
          <a:lstStyle/>
          <a:p>
            <a:fld id="{B538FA13-A730-446B-A601-D8906A4820E1}" type="slidenum">
              <a:rPr lang="en-US" smtClean="0"/>
              <a:pPr/>
              <a:t>15</a:t>
            </a:fld>
            <a:endParaRPr lang="en-US" dirty="0"/>
          </a:p>
        </p:txBody>
      </p:sp>
    </p:spTree>
    <p:extLst>
      <p:ext uri="{BB962C8B-B14F-4D97-AF65-F5344CB8AC3E}">
        <p14:creationId xmlns:p14="http://schemas.microsoft.com/office/powerpoint/2010/main" val="40207219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2"/>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fld id="{905D6C4E-7FB6-417B-814F-C795D5F624AA}" type="datetime1">
              <a:rPr lang="en-US" altLang="en-US" sz="1200" b="0" smtClean="0">
                <a:latin typeface="Calibri" panose="020F0502020204030204" pitchFamily="34" charset="0"/>
              </a:rPr>
              <a:pPr eaLnBrk="1" hangingPunct="1"/>
              <a:t>7/31/2017</a:t>
            </a:fld>
            <a:endParaRPr lang="en-US" altLang="en-US" sz="1200" b="0" dirty="0" smtClean="0">
              <a:latin typeface="Calibri" panose="020F0502020204030204" pitchFamily="34" charset="0"/>
            </a:endParaRPr>
          </a:p>
        </p:txBody>
      </p:sp>
      <p:sp>
        <p:nvSpPr>
          <p:cNvPr id="2662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fld id="{95AA994B-08A4-40E3-BF00-731EAEFE252D}" type="slidenum">
              <a:rPr lang="en-US" altLang="en-US" sz="1200" b="0">
                <a:latin typeface="Calibri" panose="020F0502020204030204" pitchFamily="34" charset="0"/>
              </a:rPr>
              <a:pPr eaLnBrk="1" hangingPunct="1"/>
              <a:t>16</a:t>
            </a:fld>
            <a:endParaRPr lang="en-US" altLang="en-US" sz="1200" b="0" dirty="0">
              <a:latin typeface="Calibri" panose="020F0502020204030204" pitchFamily="34" charset="0"/>
            </a:endParaRPr>
          </a:p>
        </p:txBody>
      </p:sp>
      <p:sp>
        <p:nvSpPr>
          <p:cNvPr id="2662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12056595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38FA13-A730-446B-A601-D8906A4820E1}" type="slidenum">
              <a:rPr lang="en-US" smtClean="0"/>
              <a:pPr/>
              <a:t>17</a:t>
            </a:fld>
            <a:endParaRPr lang="en-US" dirty="0"/>
          </a:p>
        </p:txBody>
      </p:sp>
    </p:spTree>
    <p:extLst>
      <p:ext uri="{BB962C8B-B14F-4D97-AF65-F5344CB8AC3E}">
        <p14:creationId xmlns:p14="http://schemas.microsoft.com/office/powerpoint/2010/main" val="350741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8FA13-A730-446B-A601-D8906A4820E1}" type="slidenum">
              <a:rPr lang="en-US" smtClean="0"/>
              <a:pPr/>
              <a:t>2</a:t>
            </a:fld>
            <a:endParaRPr lang="en-US" dirty="0"/>
          </a:p>
        </p:txBody>
      </p:sp>
    </p:spTree>
    <p:extLst>
      <p:ext uri="{BB962C8B-B14F-4D97-AF65-F5344CB8AC3E}">
        <p14:creationId xmlns:p14="http://schemas.microsoft.com/office/powerpoint/2010/main" val="3885733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2"/>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pitchFamily="34" charset="-128"/>
              </a:defRPr>
            </a:lvl1pPr>
            <a:lvl2pPr marL="742950" indent="-285750" eaLnBrk="0" hangingPunct="0">
              <a:defRPr sz="2400" b="1">
                <a:solidFill>
                  <a:schemeClr val="tx1"/>
                </a:solidFill>
                <a:latin typeface="Arial" charset="0"/>
                <a:ea typeface="ＭＳ Ｐゴシック" pitchFamily="34" charset="-128"/>
              </a:defRPr>
            </a:lvl2pPr>
            <a:lvl3pPr marL="1143000" indent="-228600" eaLnBrk="0" hangingPunct="0">
              <a:defRPr sz="2400" b="1">
                <a:solidFill>
                  <a:schemeClr val="tx1"/>
                </a:solidFill>
                <a:latin typeface="Arial" charset="0"/>
                <a:ea typeface="ＭＳ Ｐゴシック" pitchFamily="34" charset="-128"/>
              </a:defRPr>
            </a:lvl3pPr>
            <a:lvl4pPr marL="1600200" indent="-228600" eaLnBrk="0" hangingPunct="0">
              <a:defRPr sz="2400" b="1">
                <a:solidFill>
                  <a:schemeClr val="tx1"/>
                </a:solidFill>
                <a:latin typeface="Arial" charset="0"/>
                <a:ea typeface="ＭＳ Ｐゴシック" pitchFamily="34" charset="-128"/>
              </a:defRPr>
            </a:lvl4pPr>
            <a:lvl5pPr marL="2057400" indent="-228600" eaLnBrk="0" hangingPunct="0">
              <a:defRPr sz="2400" b="1">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sz="2400" b="1">
                <a:solidFill>
                  <a:schemeClr val="tx1"/>
                </a:solidFill>
                <a:latin typeface="Arial" charset="0"/>
                <a:ea typeface="ＭＳ Ｐゴシック" pitchFamily="34" charset="-128"/>
              </a:defRPr>
            </a:lvl9pPr>
          </a:lstStyle>
          <a:p>
            <a:pPr eaLnBrk="1" hangingPunct="1"/>
            <a:fld id="{97939F7C-131D-4FB9-B52F-058D50604A3F}" type="datetime1">
              <a:rPr lang="en-US" altLang="en-US" sz="1200" b="0" smtClean="0">
                <a:latin typeface="Calibri" pitchFamily="34" charset="0"/>
              </a:rPr>
              <a:pPr eaLnBrk="1" hangingPunct="1"/>
              <a:t>7/31/2017</a:t>
            </a:fld>
            <a:endParaRPr lang="en-US" altLang="en-US" sz="1200" b="0" dirty="0" smtClean="0">
              <a:latin typeface="Calibri" pitchFamily="34" charset="0"/>
            </a:endParaRPr>
          </a:p>
        </p:txBody>
      </p:sp>
      <p:sp>
        <p:nvSpPr>
          <p:cNvPr id="2253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pitchFamily="34" charset="-128"/>
              </a:defRPr>
            </a:lvl1pPr>
            <a:lvl2pPr marL="742950" indent="-285750" eaLnBrk="0" hangingPunct="0">
              <a:defRPr sz="2400" b="1">
                <a:solidFill>
                  <a:schemeClr val="tx1"/>
                </a:solidFill>
                <a:latin typeface="Arial" charset="0"/>
                <a:ea typeface="ＭＳ Ｐゴシック" pitchFamily="34" charset="-128"/>
              </a:defRPr>
            </a:lvl2pPr>
            <a:lvl3pPr marL="1143000" indent="-228600" eaLnBrk="0" hangingPunct="0">
              <a:defRPr sz="2400" b="1">
                <a:solidFill>
                  <a:schemeClr val="tx1"/>
                </a:solidFill>
                <a:latin typeface="Arial" charset="0"/>
                <a:ea typeface="ＭＳ Ｐゴシック" pitchFamily="34" charset="-128"/>
              </a:defRPr>
            </a:lvl3pPr>
            <a:lvl4pPr marL="1600200" indent="-228600" eaLnBrk="0" hangingPunct="0">
              <a:defRPr sz="2400" b="1">
                <a:solidFill>
                  <a:schemeClr val="tx1"/>
                </a:solidFill>
                <a:latin typeface="Arial" charset="0"/>
                <a:ea typeface="ＭＳ Ｐゴシック" pitchFamily="34" charset="-128"/>
              </a:defRPr>
            </a:lvl4pPr>
            <a:lvl5pPr marL="2057400" indent="-228600" eaLnBrk="0" hangingPunct="0">
              <a:defRPr sz="2400" b="1">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sz="2400" b="1">
                <a:solidFill>
                  <a:schemeClr val="tx1"/>
                </a:solidFill>
                <a:latin typeface="Arial" charset="0"/>
                <a:ea typeface="ＭＳ Ｐゴシック" pitchFamily="34" charset="-128"/>
              </a:defRPr>
            </a:lvl9pPr>
          </a:lstStyle>
          <a:p>
            <a:pPr eaLnBrk="1" hangingPunct="1"/>
            <a:fld id="{5EABC02C-4FC1-41A4-8BB6-567FF616B765}" type="slidenum">
              <a:rPr lang="en-US" altLang="en-US" sz="1200" b="0" smtClean="0">
                <a:latin typeface="Calibri" pitchFamily="34" charset="0"/>
              </a:rPr>
              <a:pPr eaLnBrk="1" hangingPunct="1"/>
              <a:t>4</a:t>
            </a:fld>
            <a:endParaRPr lang="en-US" altLang="en-US" sz="1200" b="0" dirty="0" smtClean="0">
              <a:latin typeface="Calibri" pitchFamily="34" charset="0"/>
            </a:endParaRPr>
          </a:p>
        </p:txBody>
      </p:sp>
      <p:sp>
        <p:nvSpPr>
          <p:cNvPr id="2253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ea typeface="ＭＳ Ｐゴシック" pitchFamily="34" charset="-128"/>
            </a:endParaRPr>
          </a:p>
        </p:txBody>
      </p:sp>
    </p:spTree>
    <p:extLst>
      <p:ext uri="{BB962C8B-B14F-4D97-AF65-F5344CB8AC3E}">
        <p14:creationId xmlns:p14="http://schemas.microsoft.com/office/powerpoint/2010/main" val="557760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endParaRPr lang="en-US" dirty="0"/>
          </a:p>
        </p:txBody>
      </p:sp>
      <p:sp>
        <p:nvSpPr>
          <p:cNvPr id="4" name="Slide Number Placeholder 3"/>
          <p:cNvSpPr>
            <a:spLocks noGrp="1"/>
          </p:cNvSpPr>
          <p:nvPr>
            <p:ph type="sldNum" sz="quarter" idx="10"/>
          </p:nvPr>
        </p:nvSpPr>
        <p:spPr/>
        <p:txBody>
          <a:bodyPr/>
          <a:lstStyle/>
          <a:p>
            <a:fld id="{B538FA13-A730-446B-A601-D8906A4820E1}" type="slidenum">
              <a:rPr lang="en-US" smtClean="0"/>
              <a:pPr/>
              <a:t>5</a:t>
            </a:fld>
            <a:endParaRPr lang="en-US" dirty="0"/>
          </a:p>
        </p:txBody>
      </p:sp>
    </p:spTree>
    <p:extLst>
      <p:ext uri="{BB962C8B-B14F-4D97-AF65-F5344CB8AC3E}">
        <p14:creationId xmlns:p14="http://schemas.microsoft.com/office/powerpoint/2010/main" val="3922632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2"/>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fld id="{487016BA-2A06-4BC0-A1A5-294B79F7473C}" type="datetime1">
              <a:rPr lang="en-US" altLang="en-US" sz="1200" b="0" smtClean="0">
                <a:latin typeface="Calibri" panose="020F0502020204030204" pitchFamily="34" charset="0"/>
              </a:rPr>
              <a:pPr eaLnBrk="1" hangingPunct="1"/>
              <a:t>7/31/2017</a:t>
            </a:fld>
            <a:endParaRPr lang="en-US" altLang="en-US" sz="1200" b="0" dirty="0" smtClean="0">
              <a:latin typeface="Calibri" panose="020F0502020204030204" pitchFamily="34" charset="0"/>
            </a:endParaRPr>
          </a:p>
        </p:txBody>
      </p:sp>
      <p:sp>
        <p:nvSpPr>
          <p:cNvPr id="2457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fld id="{6B26B95E-7005-4303-9927-2B0FCEB836D1}" type="slidenum">
              <a:rPr lang="en-US" altLang="en-US" sz="1200" b="0">
                <a:latin typeface="Calibri" panose="020F0502020204030204" pitchFamily="34" charset="0"/>
              </a:rPr>
              <a:pPr eaLnBrk="1" hangingPunct="1"/>
              <a:t>6</a:t>
            </a:fld>
            <a:endParaRPr lang="en-US" altLang="en-US" sz="1200" b="0" dirty="0">
              <a:latin typeface="Calibri" panose="020F0502020204030204" pitchFamily="34" charset="0"/>
            </a:endParaRPr>
          </a:p>
        </p:txBody>
      </p:sp>
      <p:sp>
        <p:nvSpPr>
          <p:cNvPr id="2458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ea typeface="ＭＳ Ｐゴシック" panose="020B0600070205080204" pitchFamily="34" charset="-128"/>
              </a:rPr>
              <a:t>Citations should be italicized and bibliographical – note the bar symbol separating the citation and the wordmark.</a:t>
            </a:r>
          </a:p>
          <a:p>
            <a:pPr eaLnBrk="1" hangingPunct="1"/>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2627612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2"/>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fld id="{487016BA-2A06-4BC0-A1A5-294B79F7473C}" type="datetime1">
              <a:rPr lang="en-US" altLang="en-US" sz="1200" b="0" smtClean="0">
                <a:latin typeface="Calibri" panose="020F0502020204030204" pitchFamily="34" charset="0"/>
              </a:rPr>
              <a:pPr eaLnBrk="1" hangingPunct="1"/>
              <a:t>7/31/2017</a:t>
            </a:fld>
            <a:endParaRPr lang="en-US" altLang="en-US" sz="1200" b="0" dirty="0" smtClean="0">
              <a:latin typeface="Calibri" panose="020F0502020204030204" pitchFamily="34" charset="0"/>
            </a:endParaRPr>
          </a:p>
        </p:txBody>
      </p:sp>
      <p:sp>
        <p:nvSpPr>
          <p:cNvPr id="2457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fld id="{6B26B95E-7005-4303-9927-2B0FCEB836D1}" type="slidenum">
              <a:rPr lang="en-US" altLang="en-US" sz="1200" b="0">
                <a:latin typeface="Calibri" panose="020F0502020204030204" pitchFamily="34" charset="0"/>
              </a:rPr>
              <a:pPr eaLnBrk="1" hangingPunct="1"/>
              <a:t>7</a:t>
            </a:fld>
            <a:endParaRPr lang="en-US" altLang="en-US" sz="1200" b="0" dirty="0">
              <a:latin typeface="Calibri" panose="020F0502020204030204" pitchFamily="34" charset="0"/>
            </a:endParaRPr>
          </a:p>
        </p:txBody>
      </p:sp>
      <p:sp>
        <p:nvSpPr>
          <p:cNvPr id="2458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ea typeface="ＭＳ Ｐゴシック" panose="020B0600070205080204" pitchFamily="34" charset="-128"/>
              </a:rPr>
              <a:t>Citations should be italicized and bibliographical – note the bar symbol separating the citation and the wordmark.</a:t>
            </a:r>
          </a:p>
          <a:p>
            <a:pPr eaLnBrk="1" hangingPunct="1"/>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435622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2"/>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fld id="{806EEF67-0EC6-43BB-982D-145ECAA974E8}" type="datetime1">
              <a:rPr lang="en-US" altLang="en-US" sz="1200" b="0" smtClean="0">
                <a:latin typeface="Calibri" panose="020F0502020204030204" pitchFamily="34" charset="0"/>
              </a:rPr>
              <a:pPr eaLnBrk="1" hangingPunct="1"/>
              <a:t>7/31/2017</a:t>
            </a:fld>
            <a:endParaRPr lang="en-US" altLang="en-US" sz="1200" b="0" dirty="0" smtClean="0">
              <a:latin typeface="Calibri" panose="020F0502020204030204" pitchFamily="34" charset="0"/>
            </a:endParaRPr>
          </a:p>
        </p:txBody>
      </p:sp>
      <p:sp>
        <p:nvSpPr>
          <p:cNvPr id="2355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fld id="{507B03D7-2E5E-43CC-B962-09D31ADDA839}" type="slidenum">
              <a:rPr lang="en-US" altLang="en-US" sz="1200" b="0">
                <a:latin typeface="Calibri" panose="020F0502020204030204" pitchFamily="34" charset="0"/>
              </a:rPr>
              <a:pPr eaLnBrk="1" hangingPunct="1"/>
              <a:t>8</a:t>
            </a:fld>
            <a:endParaRPr lang="en-US" altLang="en-US" sz="1200" b="0" dirty="0">
              <a:latin typeface="Calibri" panose="020F0502020204030204" pitchFamily="34" charset="0"/>
            </a:endParaRPr>
          </a:p>
        </p:txBody>
      </p:sp>
      <p:sp>
        <p:nvSpPr>
          <p:cNvPr id="2355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ea typeface="ＭＳ Ｐゴシック" panose="020B0600070205080204" pitchFamily="34" charset="-128"/>
              </a:rPr>
              <a:t>Citations should be italicized and bibliographical – note the bar symbol separating the citation and the wordmark.</a:t>
            </a:r>
          </a:p>
          <a:p>
            <a:pPr eaLnBrk="1" hangingPunct="1"/>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3264612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2"/>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fld id="{487016BA-2A06-4BC0-A1A5-294B79F7473C}" type="datetime1">
              <a:rPr lang="en-US" altLang="en-US" sz="1200" b="0" smtClean="0">
                <a:latin typeface="Calibri" panose="020F0502020204030204" pitchFamily="34" charset="0"/>
              </a:rPr>
              <a:pPr eaLnBrk="1" hangingPunct="1"/>
              <a:t>7/31/2017</a:t>
            </a:fld>
            <a:endParaRPr lang="en-US" altLang="en-US" sz="1200" b="0" dirty="0" smtClean="0">
              <a:latin typeface="Calibri" panose="020F0502020204030204" pitchFamily="34" charset="0"/>
            </a:endParaRPr>
          </a:p>
        </p:txBody>
      </p:sp>
      <p:sp>
        <p:nvSpPr>
          <p:cNvPr id="2457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fld id="{6B26B95E-7005-4303-9927-2B0FCEB836D1}" type="slidenum">
              <a:rPr lang="en-US" altLang="en-US" sz="1200" b="0">
                <a:latin typeface="Calibri" panose="020F0502020204030204" pitchFamily="34" charset="0"/>
              </a:rPr>
              <a:pPr eaLnBrk="1" hangingPunct="1"/>
              <a:t>9</a:t>
            </a:fld>
            <a:endParaRPr lang="en-US" altLang="en-US" sz="1200" b="0" dirty="0">
              <a:latin typeface="Calibri" panose="020F0502020204030204" pitchFamily="34" charset="0"/>
            </a:endParaRPr>
          </a:p>
        </p:txBody>
      </p:sp>
      <p:sp>
        <p:nvSpPr>
          <p:cNvPr id="2458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ea typeface="ＭＳ Ｐゴシック" panose="020B0600070205080204" pitchFamily="34" charset="-128"/>
              </a:rPr>
              <a:t>Gloss over – basically, you get benefits you are an employee.</a:t>
            </a:r>
          </a:p>
        </p:txBody>
      </p:sp>
    </p:spTree>
    <p:extLst>
      <p:ext uri="{BB962C8B-B14F-4D97-AF65-F5344CB8AC3E}">
        <p14:creationId xmlns:p14="http://schemas.microsoft.com/office/powerpoint/2010/main" val="41871318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2"/>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pitchFamily="34" charset="-128"/>
              </a:defRPr>
            </a:lvl1pPr>
            <a:lvl2pPr marL="742950" indent="-285750" eaLnBrk="0" hangingPunct="0">
              <a:defRPr sz="2400" b="1">
                <a:solidFill>
                  <a:schemeClr val="tx1"/>
                </a:solidFill>
                <a:latin typeface="Arial" charset="0"/>
                <a:ea typeface="ＭＳ Ｐゴシック" pitchFamily="34" charset="-128"/>
              </a:defRPr>
            </a:lvl2pPr>
            <a:lvl3pPr marL="1143000" indent="-228600" eaLnBrk="0" hangingPunct="0">
              <a:defRPr sz="2400" b="1">
                <a:solidFill>
                  <a:schemeClr val="tx1"/>
                </a:solidFill>
                <a:latin typeface="Arial" charset="0"/>
                <a:ea typeface="ＭＳ Ｐゴシック" pitchFamily="34" charset="-128"/>
              </a:defRPr>
            </a:lvl3pPr>
            <a:lvl4pPr marL="1600200" indent="-228600" eaLnBrk="0" hangingPunct="0">
              <a:defRPr sz="2400" b="1">
                <a:solidFill>
                  <a:schemeClr val="tx1"/>
                </a:solidFill>
                <a:latin typeface="Arial" charset="0"/>
                <a:ea typeface="ＭＳ Ｐゴシック" pitchFamily="34" charset="-128"/>
              </a:defRPr>
            </a:lvl4pPr>
            <a:lvl5pPr marL="2057400" indent="-228600" eaLnBrk="0" hangingPunct="0">
              <a:defRPr sz="2400" b="1">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sz="2400" b="1">
                <a:solidFill>
                  <a:schemeClr val="tx1"/>
                </a:solidFill>
                <a:latin typeface="Arial" charset="0"/>
                <a:ea typeface="ＭＳ Ｐゴシック" pitchFamily="34" charset="-128"/>
              </a:defRPr>
            </a:lvl9pPr>
          </a:lstStyle>
          <a:p>
            <a:pPr eaLnBrk="1" hangingPunct="1"/>
            <a:fld id="{B9B94F3C-47DF-4ECA-B32C-AF3B414A5B32}" type="datetime1">
              <a:rPr lang="en-US" altLang="en-US" sz="1200" b="0" smtClean="0">
                <a:latin typeface="Calibri" pitchFamily="34" charset="0"/>
              </a:rPr>
              <a:pPr eaLnBrk="1" hangingPunct="1"/>
              <a:t>7/31/2017</a:t>
            </a:fld>
            <a:endParaRPr lang="en-US" altLang="en-US" sz="1200" b="0" dirty="0" smtClean="0">
              <a:latin typeface="Calibri" pitchFamily="34" charset="0"/>
            </a:endParaRPr>
          </a:p>
        </p:txBody>
      </p:sp>
      <p:sp>
        <p:nvSpPr>
          <p:cNvPr id="2560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pitchFamily="34" charset="-128"/>
              </a:defRPr>
            </a:lvl1pPr>
            <a:lvl2pPr marL="742950" indent="-285750" eaLnBrk="0" hangingPunct="0">
              <a:defRPr sz="2400" b="1">
                <a:solidFill>
                  <a:schemeClr val="tx1"/>
                </a:solidFill>
                <a:latin typeface="Arial" charset="0"/>
                <a:ea typeface="ＭＳ Ｐゴシック" pitchFamily="34" charset="-128"/>
              </a:defRPr>
            </a:lvl2pPr>
            <a:lvl3pPr marL="1143000" indent="-228600" eaLnBrk="0" hangingPunct="0">
              <a:defRPr sz="2400" b="1">
                <a:solidFill>
                  <a:schemeClr val="tx1"/>
                </a:solidFill>
                <a:latin typeface="Arial" charset="0"/>
                <a:ea typeface="ＭＳ Ｐゴシック" pitchFamily="34" charset="-128"/>
              </a:defRPr>
            </a:lvl3pPr>
            <a:lvl4pPr marL="1600200" indent="-228600" eaLnBrk="0" hangingPunct="0">
              <a:defRPr sz="2400" b="1">
                <a:solidFill>
                  <a:schemeClr val="tx1"/>
                </a:solidFill>
                <a:latin typeface="Arial" charset="0"/>
                <a:ea typeface="ＭＳ Ｐゴシック" pitchFamily="34" charset="-128"/>
              </a:defRPr>
            </a:lvl4pPr>
            <a:lvl5pPr marL="2057400" indent="-228600" eaLnBrk="0" hangingPunct="0">
              <a:defRPr sz="2400" b="1">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sz="2400" b="1">
                <a:solidFill>
                  <a:schemeClr val="tx1"/>
                </a:solidFill>
                <a:latin typeface="Arial" charset="0"/>
                <a:ea typeface="ＭＳ Ｐゴシック" pitchFamily="34" charset="-128"/>
              </a:defRPr>
            </a:lvl9pPr>
          </a:lstStyle>
          <a:p>
            <a:pPr eaLnBrk="1" hangingPunct="1"/>
            <a:fld id="{02006053-AD31-442E-916A-CD2687223661}" type="slidenum">
              <a:rPr lang="en-US" altLang="en-US" sz="1200" b="0" smtClean="0">
                <a:latin typeface="Calibri" pitchFamily="34" charset="0"/>
              </a:rPr>
              <a:pPr eaLnBrk="1" hangingPunct="1"/>
              <a:t>10</a:t>
            </a:fld>
            <a:endParaRPr lang="en-US" altLang="en-US" sz="1200" b="0" dirty="0" smtClean="0">
              <a:latin typeface="Calibri" pitchFamily="34" charset="0"/>
            </a:endParaRPr>
          </a:p>
        </p:txBody>
      </p:sp>
      <p:sp>
        <p:nvSpPr>
          <p:cNvPr id="2560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ea typeface="ＭＳ Ｐゴシック" pitchFamily="34" charset="-128"/>
              </a:rPr>
              <a:t>Mention athletic fees</a:t>
            </a:r>
            <a:r>
              <a:rPr lang="en-US" altLang="en-US" baseline="0" dirty="0" smtClean="0">
                <a:ea typeface="ＭＳ Ｐゴシック" pitchFamily="34" charset="-128"/>
              </a:rPr>
              <a:t> for hotels.</a:t>
            </a:r>
          </a:p>
          <a:p>
            <a:pPr eaLnBrk="1" hangingPunct="1"/>
            <a:r>
              <a:rPr lang="en-US" altLang="en-US" baseline="0" smtClean="0">
                <a:ea typeface="ＭＳ Ｐゴシック" pitchFamily="34" charset="-128"/>
              </a:rPr>
              <a:t>Not </a:t>
            </a:r>
            <a:r>
              <a:rPr lang="en-US" altLang="en-US" baseline="0" dirty="0" smtClean="0">
                <a:ea typeface="ＭＳ Ｐゴシック" pitchFamily="34" charset="-128"/>
              </a:rPr>
              <a:t>hotel frequent </a:t>
            </a:r>
            <a:r>
              <a:rPr lang="en-US" altLang="en-US" baseline="0" smtClean="0">
                <a:ea typeface="ＭＳ Ｐゴシック" pitchFamily="34" charset="-128"/>
              </a:rPr>
              <a:t>guest programs</a:t>
            </a:r>
            <a:endParaRPr lang="en-US" altLang="en-US" baseline="0" dirty="0" smtClean="0">
              <a:ea typeface="ＭＳ Ｐゴシック" pitchFamily="34" charset="-128"/>
            </a:endParaRPr>
          </a:p>
          <a:p>
            <a:pPr eaLnBrk="1" hangingPunct="1"/>
            <a:endParaRPr lang="en-US" altLang="en-US" dirty="0" smtClean="0">
              <a:ea typeface="ＭＳ Ｐゴシック" pitchFamily="34" charset="-128"/>
            </a:endParaRPr>
          </a:p>
        </p:txBody>
      </p:sp>
    </p:spTree>
    <p:extLst>
      <p:ext uri="{BB962C8B-B14F-4D97-AF65-F5344CB8AC3E}">
        <p14:creationId xmlns:p14="http://schemas.microsoft.com/office/powerpoint/2010/main" val="3538730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91A665-3998-493F-A702-979CBF5FBD92}" type="datetime1">
              <a:rPr lang="en-US" smtClean="0"/>
              <a:t>7/31/2017</a:t>
            </a:fld>
            <a:endParaRPr lang="en-US" dirty="0"/>
          </a:p>
        </p:txBody>
      </p:sp>
      <p:sp>
        <p:nvSpPr>
          <p:cNvPr id="5" name="Footer Placeholder 4"/>
          <p:cNvSpPr>
            <a:spLocks noGrp="1"/>
          </p:cNvSpPr>
          <p:nvPr>
            <p:ph type="ftr" sz="quarter" idx="11"/>
          </p:nvPr>
        </p:nvSpPr>
        <p:spPr/>
        <p:txBody>
          <a:bodyPr/>
          <a:lstStyle/>
          <a:p>
            <a:r>
              <a:rPr lang="en-US" smtClean="0"/>
              <a:t>07/26/2017 REVISED SLIDE DECK</a:t>
            </a:r>
            <a:endParaRPr lang="en-US" dirty="0"/>
          </a:p>
        </p:txBody>
      </p:sp>
      <p:sp>
        <p:nvSpPr>
          <p:cNvPr id="6" name="Slide Number Placeholder 5"/>
          <p:cNvSpPr>
            <a:spLocks noGrp="1"/>
          </p:cNvSpPr>
          <p:nvPr>
            <p:ph type="sldNum" sz="quarter" idx="12"/>
          </p:nvPr>
        </p:nvSpPr>
        <p:spPr/>
        <p:txBody>
          <a:bodyPr/>
          <a:lstStyle/>
          <a:p>
            <a:fld id="{CA0EC681-B126-49D9-8C09-A887C650013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1BF5F4-C072-4AE9-BCC8-043144AED0AD}" type="datetime1">
              <a:rPr lang="en-US" smtClean="0"/>
              <a:t>7/31/2017</a:t>
            </a:fld>
            <a:endParaRPr lang="en-US" dirty="0"/>
          </a:p>
        </p:txBody>
      </p:sp>
      <p:sp>
        <p:nvSpPr>
          <p:cNvPr id="5" name="Footer Placeholder 4"/>
          <p:cNvSpPr>
            <a:spLocks noGrp="1"/>
          </p:cNvSpPr>
          <p:nvPr>
            <p:ph type="ftr" sz="quarter" idx="11"/>
          </p:nvPr>
        </p:nvSpPr>
        <p:spPr/>
        <p:txBody>
          <a:bodyPr/>
          <a:lstStyle/>
          <a:p>
            <a:r>
              <a:rPr lang="en-US" smtClean="0"/>
              <a:t>07/26/2017 REVISED SLIDE DECK</a:t>
            </a:r>
            <a:endParaRPr lang="en-US" dirty="0"/>
          </a:p>
        </p:txBody>
      </p:sp>
      <p:sp>
        <p:nvSpPr>
          <p:cNvPr id="6" name="Slide Number Placeholder 5"/>
          <p:cNvSpPr>
            <a:spLocks noGrp="1"/>
          </p:cNvSpPr>
          <p:nvPr>
            <p:ph type="sldNum" sz="quarter" idx="12"/>
          </p:nvPr>
        </p:nvSpPr>
        <p:spPr/>
        <p:txBody>
          <a:bodyPr/>
          <a:lstStyle/>
          <a:p>
            <a:fld id="{CA0EC681-B126-49D9-8C09-A887C650013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6E0D4D-4960-4FFE-82AD-D96073F153EA}" type="datetime1">
              <a:rPr lang="en-US" smtClean="0"/>
              <a:t>7/31/2017</a:t>
            </a:fld>
            <a:endParaRPr lang="en-US" dirty="0"/>
          </a:p>
        </p:txBody>
      </p:sp>
      <p:sp>
        <p:nvSpPr>
          <p:cNvPr id="5" name="Footer Placeholder 4"/>
          <p:cNvSpPr>
            <a:spLocks noGrp="1"/>
          </p:cNvSpPr>
          <p:nvPr>
            <p:ph type="ftr" sz="quarter" idx="11"/>
          </p:nvPr>
        </p:nvSpPr>
        <p:spPr/>
        <p:txBody>
          <a:bodyPr/>
          <a:lstStyle/>
          <a:p>
            <a:r>
              <a:rPr lang="en-US" smtClean="0"/>
              <a:t>07/26/2017 REVISED SLIDE DECK</a:t>
            </a:r>
            <a:endParaRPr lang="en-US" dirty="0"/>
          </a:p>
        </p:txBody>
      </p:sp>
      <p:sp>
        <p:nvSpPr>
          <p:cNvPr id="6" name="Slide Number Placeholder 5"/>
          <p:cNvSpPr>
            <a:spLocks noGrp="1"/>
          </p:cNvSpPr>
          <p:nvPr>
            <p:ph type="sldNum" sz="quarter" idx="12"/>
          </p:nvPr>
        </p:nvSpPr>
        <p:spPr/>
        <p:txBody>
          <a:bodyPr/>
          <a:lstStyle/>
          <a:p>
            <a:fld id="{CA0EC681-B126-49D9-8C09-A887C650013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23108C-A95D-4482-9EE8-4F1661D76801}" type="datetime1">
              <a:rPr lang="en-US" smtClean="0"/>
              <a:t>7/31/2017</a:t>
            </a:fld>
            <a:endParaRPr lang="en-US" dirty="0"/>
          </a:p>
        </p:txBody>
      </p:sp>
      <p:sp>
        <p:nvSpPr>
          <p:cNvPr id="5" name="Footer Placeholder 4"/>
          <p:cNvSpPr>
            <a:spLocks noGrp="1"/>
          </p:cNvSpPr>
          <p:nvPr>
            <p:ph type="ftr" sz="quarter" idx="11"/>
          </p:nvPr>
        </p:nvSpPr>
        <p:spPr/>
        <p:txBody>
          <a:bodyPr/>
          <a:lstStyle/>
          <a:p>
            <a:r>
              <a:rPr lang="en-US" smtClean="0"/>
              <a:t>07/26/2017 REVISED SLIDE DECK</a:t>
            </a:r>
            <a:endParaRPr lang="en-US" dirty="0"/>
          </a:p>
        </p:txBody>
      </p:sp>
      <p:sp>
        <p:nvSpPr>
          <p:cNvPr id="6" name="Slide Number Placeholder 5"/>
          <p:cNvSpPr>
            <a:spLocks noGrp="1"/>
          </p:cNvSpPr>
          <p:nvPr>
            <p:ph type="sldNum" sz="quarter" idx="12"/>
          </p:nvPr>
        </p:nvSpPr>
        <p:spPr/>
        <p:txBody>
          <a:bodyPr/>
          <a:lstStyle/>
          <a:p>
            <a:fld id="{CA0EC681-B126-49D9-8C09-A887C650013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2EE186-CAD2-478C-BC3E-B35F3DCA2133}" type="datetime1">
              <a:rPr lang="en-US" smtClean="0"/>
              <a:t>7/31/2017</a:t>
            </a:fld>
            <a:endParaRPr lang="en-US" dirty="0"/>
          </a:p>
        </p:txBody>
      </p:sp>
      <p:sp>
        <p:nvSpPr>
          <p:cNvPr id="5" name="Footer Placeholder 4"/>
          <p:cNvSpPr>
            <a:spLocks noGrp="1"/>
          </p:cNvSpPr>
          <p:nvPr>
            <p:ph type="ftr" sz="quarter" idx="11"/>
          </p:nvPr>
        </p:nvSpPr>
        <p:spPr/>
        <p:txBody>
          <a:bodyPr/>
          <a:lstStyle/>
          <a:p>
            <a:r>
              <a:rPr lang="en-US" smtClean="0"/>
              <a:t>07/26/2017 REVISED SLIDE DECK</a:t>
            </a:r>
            <a:endParaRPr lang="en-US" dirty="0"/>
          </a:p>
        </p:txBody>
      </p:sp>
      <p:sp>
        <p:nvSpPr>
          <p:cNvPr id="6" name="Slide Number Placeholder 5"/>
          <p:cNvSpPr>
            <a:spLocks noGrp="1"/>
          </p:cNvSpPr>
          <p:nvPr>
            <p:ph type="sldNum" sz="quarter" idx="12"/>
          </p:nvPr>
        </p:nvSpPr>
        <p:spPr/>
        <p:txBody>
          <a:bodyPr/>
          <a:lstStyle/>
          <a:p>
            <a:fld id="{CA0EC681-B126-49D9-8C09-A887C650013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3A56D0-95A9-4E74-836C-5057EF1D049F}" type="datetime1">
              <a:rPr lang="en-US" smtClean="0"/>
              <a:t>7/31/2017</a:t>
            </a:fld>
            <a:endParaRPr lang="en-US" dirty="0"/>
          </a:p>
        </p:txBody>
      </p:sp>
      <p:sp>
        <p:nvSpPr>
          <p:cNvPr id="6" name="Footer Placeholder 5"/>
          <p:cNvSpPr>
            <a:spLocks noGrp="1"/>
          </p:cNvSpPr>
          <p:nvPr>
            <p:ph type="ftr" sz="quarter" idx="11"/>
          </p:nvPr>
        </p:nvSpPr>
        <p:spPr/>
        <p:txBody>
          <a:bodyPr/>
          <a:lstStyle/>
          <a:p>
            <a:r>
              <a:rPr lang="en-US" smtClean="0"/>
              <a:t>07/26/2017 REVISED SLIDE DECK</a:t>
            </a:r>
            <a:endParaRPr lang="en-US" dirty="0"/>
          </a:p>
        </p:txBody>
      </p:sp>
      <p:sp>
        <p:nvSpPr>
          <p:cNvPr id="7" name="Slide Number Placeholder 6"/>
          <p:cNvSpPr>
            <a:spLocks noGrp="1"/>
          </p:cNvSpPr>
          <p:nvPr>
            <p:ph type="sldNum" sz="quarter" idx="12"/>
          </p:nvPr>
        </p:nvSpPr>
        <p:spPr/>
        <p:txBody>
          <a:bodyPr/>
          <a:lstStyle/>
          <a:p>
            <a:fld id="{CA0EC681-B126-49D9-8C09-A887C650013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417C26-8280-4626-AA1C-84B1FACCDBA6}" type="datetime1">
              <a:rPr lang="en-US" smtClean="0"/>
              <a:t>7/31/2017</a:t>
            </a:fld>
            <a:endParaRPr lang="en-US" dirty="0"/>
          </a:p>
        </p:txBody>
      </p:sp>
      <p:sp>
        <p:nvSpPr>
          <p:cNvPr id="8" name="Footer Placeholder 7"/>
          <p:cNvSpPr>
            <a:spLocks noGrp="1"/>
          </p:cNvSpPr>
          <p:nvPr>
            <p:ph type="ftr" sz="quarter" idx="11"/>
          </p:nvPr>
        </p:nvSpPr>
        <p:spPr/>
        <p:txBody>
          <a:bodyPr/>
          <a:lstStyle/>
          <a:p>
            <a:r>
              <a:rPr lang="en-US" smtClean="0"/>
              <a:t>07/26/2017 REVISED SLIDE DECK</a:t>
            </a:r>
            <a:endParaRPr lang="en-US" dirty="0"/>
          </a:p>
        </p:txBody>
      </p:sp>
      <p:sp>
        <p:nvSpPr>
          <p:cNvPr id="9" name="Slide Number Placeholder 8"/>
          <p:cNvSpPr>
            <a:spLocks noGrp="1"/>
          </p:cNvSpPr>
          <p:nvPr>
            <p:ph type="sldNum" sz="quarter" idx="12"/>
          </p:nvPr>
        </p:nvSpPr>
        <p:spPr/>
        <p:txBody>
          <a:bodyPr/>
          <a:lstStyle/>
          <a:p>
            <a:fld id="{CA0EC681-B126-49D9-8C09-A887C650013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0D23BB-F89A-4725-9F1D-C97011ACFACF}" type="datetime1">
              <a:rPr lang="en-US" smtClean="0"/>
              <a:t>7/31/2017</a:t>
            </a:fld>
            <a:endParaRPr lang="en-US" dirty="0"/>
          </a:p>
        </p:txBody>
      </p:sp>
      <p:sp>
        <p:nvSpPr>
          <p:cNvPr id="4" name="Footer Placeholder 3"/>
          <p:cNvSpPr>
            <a:spLocks noGrp="1"/>
          </p:cNvSpPr>
          <p:nvPr>
            <p:ph type="ftr" sz="quarter" idx="11"/>
          </p:nvPr>
        </p:nvSpPr>
        <p:spPr/>
        <p:txBody>
          <a:bodyPr/>
          <a:lstStyle/>
          <a:p>
            <a:r>
              <a:rPr lang="en-US" smtClean="0"/>
              <a:t>07/26/2017 REVISED SLIDE DECK</a:t>
            </a:r>
            <a:endParaRPr lang="en-US" dirty="0"/>
          </a:p>
        </p:txBody>
      </p:sp>
      <p:sp>
        <p:nvSpPr>
          <p:cNvPr id="5" name="Slide Number Placeholder 4"/>
          <p:cNvSpPr>
            <a:spLocks noGrp="1"/>
          </p:cNvSpPr>
          <p:nvPr>
            <p:ph type="sldNum" sz="quarter" idx="12"/>
          </p:nvPr>
        </p:nvSpPr>
        <p:spPr/>
        <p:txBody>
          <a:bodyPr/>
          <a:lstStyle/>
          <a:p>
            <a:fld id="{CA0EC681-B126-49D9-8C09-A887C650013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3B0791-E52F-4856-94A2-730D4FBF9AFE}" type="datetime1">
              <a:rPr lang="en-US" smtClean="0"/>
              <a:t>7/31/2017</a:t>
            </a:fld>
            <a:endParaRPr lang="en-US" dirty="0"/>
          </a:p>
        </p:txBody>
      </p:sp>
      <p:sp>
        <p:nvSpPr>
          <p:cNvPr id="3" name="Footer Placeholder 2"/>
          <p:cNvSpPr>
            <a:spLocks noGrp="1"/>
          </p:cNvSpPr>
          <p:nvPr>
            <p:ph type="ftr" sz="quarter" idx="11"/>
          </p:nvPr>
        </p:nvSpPr>
        <p:spPr/>
        <p:txBody>
          <a:bodyPr/>
          <a:lstStyle/>
          <a:p>
            <a:r>
              <a:rPr lang="en-US" smtClean="0"/>
              <a:t>07/26/2017 REVISED SLIDE DECK</a:t>
            </a:r>
            <a:endParaRPr lang="en-US" dirty="0"/>
          </a:p>
        </p:txBody>
      </p:sp>
      <p:sp>
        <p:nvSpPr>
          <p:cNvPr id="4" name="Slide Number Placeholder 3"/>
          <p:cNvSpPr>
            <a:spLocks noGrp="1"/>
          </p:cNvSpPr>
          <p:nvPr>
            <p:ph type="sldNum" sz="quarter" idx="12"/>
          </p:nvPr>
        </p:nvSpPr>
        <p:spPr/>
        <p:txBody>
          <a:bodyPr/>
          <a:lstStyle/>
          <a:p>
            <a:fld id="{CA0EC681-B126-49D9-8C09-A887C650013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99116C-3318-45DA-A484-07094FB52A09}" type="datetime1">
              <a:rPr lang="en-US" smtClean="0"/>
              <a:t>7/31/2017</a:t>
            </a:fld>
            <a:endParaRPr lang="en-US" dirty="0"/>
          </a:p>
        </p:txBody>
      </p:sp>
      <p:sp>
        <p:nvSpPr>
          <p:cNvPr id="6" name="Footer Placeholder 5"/>
          <p:cNvSpPr>
            <a:spLocks noGrp="1"/>
          </p:cNvSpPr>
          <p:nvPr>
            <p:ph type="ftr" sz="quarter" idx="11"/>
          </p:nvPr>
        </p:nvSpPr>
        <p:spPr/>
        <p:txBody>
          <a:bodyPr/>
          <a:lstStyle/>
          <a:p>
            <a:r>
              <a:rPr lang="en-US" smtClean="0"/>
              <a:t>07/26/2017 REVISED SLIDE DECK</a:t>
            </a:r>
            <a:endParaRPr lang="en-US" dirty="0"/>
          </a:p>
        </p:txBody>
      </p:sp>
      <p:sp>
        <p:nvSpPr>
          <p:cNvPr id="7" name="Slide Number Placeholder 6"/>
          <p:cNvSpPr>
            <a:spLocks noGrp="1"/>
          </p:cNvSpPr>
          <p:nvPr>
            <p:ph type="sldNum" sz="quarter" idx="12"/>
          </p:nvPr>
        </p:nvSpPr>
        <p:spPr/>
        <p:txBody>
          <a:bodyPr/>
          <a:lstStyle/>
          <a:p>
            <a:fld id="{CA0EC681-B126-49D9-8C09-A887C650013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A81659-543F-443A-8479-9DBFCF365A73}" type="datetime1">
              <a:rPr lang="en-US" smtClean="0"/>
              <a:t>7/31/2017</a:t>
            </a:fld>
            <a:endParaRPr lang="en-US" dirty="0"/>
          </a:p>
        </p:txBody>
      </p:sp>
      <p:sp>
        <p:nvSpPr>
          <p:cNvPr id="6" name="Footer Placeholder 5"/>
          <p:cNvSpPr>
            <a:spLocks noGrp="1"/>
          </p:cNvSpPr>
          <p:nvPr>
            <p:ph type="ftr" sz="quarter" idx="11"/>
          </p:nvPr>
        </p:nvSpPr>
        <p:spPr/>
        <p:txBody>
          <a:bodyPr/>
          <a:lstStyle/>
          <a:p>
            <a:r>
              <a:rPr lang="en-US" smtClean="0"/>
              <a:t>07/26/2017 REVISED SLIDE DECK</a:t>
            </a:r>
            <a:endParaRPr lang="en-US" dirty="0"/>
          </a:p>
        </p:txBody>
      </p:sp>
      <p:sp>
        <p:nvSpPr>
          <p:cNvPr id="7" name="Slide Number Placeholder 6"/>
          <p:cNvSpPr>
            <a:spLocks noGrp="1"/>
          </p:cNvSpPr>
          <p:nvPr>
            <p:ph type="sldNum" sz="quarter" idx="12"/>
          </p:nvPr>
        </p:nvSpPr>
        <p:spPr/>
        <p:txBody>
          <a:bodyPr/>
          <a:lstStyle/>
          <a:p>
            <a:fld id="{CA0EC681-B126-49D9-8C09-A887C650013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AB414-1BA9-4A66-A458-1BAFD6C03C97}" type="datetime1">
              <a:rPr lang="en-US" smtClean="0"/>
              <a:t>7/31/2017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07/26/2017 REVISED SLIDE DECK</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EC681-B126-49D9-8C09-A887C650013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policies.fad.harvard.edu/pages/travel-0"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policies.fad.harvard.edu/pages/sponsored-programs-policies" TargetMode="External"/><Relationship Id="rId5" Type="http://schemas.openxmlformats.org/officeDocument/2006/relationships/hyperlink" Target="https://policies.fad.harvard.edu/pages/employee-gifts-and-celebratory-events" TargetMode="External"/><Relationship Id="rId4" Type="http://schemas.openxmlformats.org/officeDocument/2006/relationships/hyperlink" Target="https://policies.fad.harvard.edu/fellowships-vs-reimbursement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7879" y="2507280"/>
            <a:ext cx="8257075" cy="2381110"/>
          </a:xfrm>
        </p:spPr>
        <p:txBody>
          <a:bodyPr>
            <a:noAutofit/>
          </a:bodyPr>
          <a:lstStyle/>
          <a:p>
            <a:r>
              <a:rPr lang="en-US" b="1" dirty="0">
                <a:solidFill>
                  <a:srgbClr val="C00000"/>
                </a:solidFill>
              </a:rPr>
              <a:t/>
            </a:r>
            <a:br>
              <a:rPr lang="en-US" b="1" dirty="0">
                <a:solidFill>
                  <a:srgbClr val="C00000"/>
                </a:solidFill>
              </a:rPr>
            </a:br>
            <a:r>
              <a:rPr lang="en-US" sz="4000" b="1" dirty="0" smtClean="0">
                <a:solidFill>
                  <a:srgbClr val="C00000"/>
                </a:solidFill>
              </a:rPr>
              <a:t>Business Expense</a:t>
            </a:r>
            <a:br>
              <a:rPr lang="en-US" sz="4000" b="1" dirty="0" smtClean="0">
                <a:solidFill>
                  <a:srgbClr val="C00000"/>
                </a:solidFill>
              </a:rPr>
            </a:br>
            <a:r>
              <a:rPr lang="en-US" sz="4000" b="1" dirty="0" smtClean="0">
                <a:solidFill>
                  <a:srgbClr val="C00000"/>
                </a:solidFill>
              </a:rPr>
              <a:t>Reimbursements Policy</a:t>
            </a:r>
            <a:br>
              <a:rPr lang="en-US" sz="4000" b="1" dirty="0" smtClean="0">
                <a:solidFill>
                  <a:srgbClr val="C00000"/>
                </a:solidFill>
              </a:rPr>
            </a:br>
            <a:r>
              <a:rPr lang="en-US" sz="2800" b="1" dirty="0" smtClean="0">
                <a:solidFill>
                  <a:srgbClr val="C00000"/>
                </a:solidFill>
              </a:rPr>
              <a:t/>
            </a:r>
            <a:br>
              <a:rPr lang="en-US" sz="2800" b="1" dirty="0" smtClean="0">
                <a:solidFill>
                  <a:srgbClr val="C00000"/>
                </a:solidFill>
              </a:rPr>
            </a:br>
            <a:endParaRPr lang="en-US" sz="2000" b="1" i="1" dirty="0">
              <a:solidFill>
                <a:srgbClr val="C00000"/>
              </a:solidFill>
            </a:endParaRPr>
          </a:p>
        </p:txBody>
      </p:sp>
      <p:pic>
        <p:nvPicPr>
          <p:cNvPr id="6" name="Picture 5"/>
          <p:cNvPicPr/>
          <p:nvPr/>
        </p:nvPicPr>
        <p:blipFill>
          <a:blip r:embed="rId3" cstate="print"/>
          <a:srcRect/>
          <a:stretch>
            <a:fillRect/>
          </a:stretch>
        </p:blipFill>
        <p:spPr bwMode="auto">
          <a:xfrm>
            <a:off x="2603915" y="241385"/>
            <a:ext cx="4038600" cy="2038350"/>
          </a:xfrm>
          <a:prstGeom prst="rect">
            <a:avLst/>
          </a:prstGeom>
          <a:noFill/>
          <a:ln w="9525">
            <a:noFill/>
            <a:miter lim="800000"/>
            <a:headEnd/>
            <a:tailEnd/>
          </a:ln>
        </p:spPr>
      </p:pic>
      <p:sp>
        <p:nvSpPr>
          <p:cNvPr id="3" name="TextBox 2"/>
          <p:cNvSpPr txBox="1"/>
          <p:nvPr/>
        </p:nvSpPr>
        <p:spPr>
          <a:xfrm>
            <a:off x="1531612" y="4965200"/>
            <a:ext cx="6183205" cy="1477328"/>
          </a:xfrm>
          <a:prstGeom prst="rect">
            <a:avLst/>
          </a:prstGeom>
          <a:noFill/>
        </p:spPr>
        <p:txBody>
          <a:bodyPr wrap="square" rtlCol="0">
            <a:spAutoFit/>
          </a:bodyPr>
          <a:lstStyle/>
          <a:p>
            <a:pPr algn="ctr"/>
            <a:r>
              <a:rPr lang="en-US" dirty="0" smtClean="0"/>
              <a:t>Financial Policy Office</a:t>
            </a:r>
          </a:p>
          <a:p>
            <a:pPr algn="ctr"/>
            <a:r>
              <a:rPr lang="en-US" dirty="0" smtClean="0"/>
              <a:t>Office of the Controller</a:t>
            </a:r>
          </a:p>
          <a:p>
            <a:pPr algn="ctr"/>
            <a:r>
              <a:rPr lang="en-US" dirty="0" smtClean="0"/>
              <a:t>July 26, 2017</a:t>
            </a:r>
          </a:p>
          <a:p>
            <a:pPr algn="ctr"/>
            <a:r>
              <a:rPr lang="en-US" dirty="0" smtClean="0"/>
              <a:t>Karen Kittredge, Mgr. Policy and Business Process</a:t>
            </a:r>
          </a:p>
          <a:p>
            <a:pPr algn="ctr"/>
            <a:r>
              <a:rPr lang="en-US" dirty="0"/>
              <a:t>Andrea Sexton, Director of Financial Policy and </a:t>
            </a:r>
            <a:r>
              <a:rPr lang="en-US" dirty="0" smtClean="0"/>
              <a:t>Compliance</a:t>
            </a:r>
          </a:p>
        </p:txBody>
      </p:sp>
      <p:sp>
        <p:nvSpPr>
          <p:cNvPr id="4" name="Footer Placeholder 3"/>
          <p:cNvSpPr>
            <a:spLocks noGrp="1"/>
          </p:cNvSpPr>
          <p:nvPr>
            <p:ph type="ftr" sz="quarter" idx="11"/>
          </p:nvPr>
        </p:nvSpPr>
        <p:spPr>
          <a:xfrm>
            <a:off x="0" y="6492875"/>
            <a:ext cx="2895600" cy="365125"/>
          </a:xfrm>
        </p:spPr>
        <p:txBody>
          <a:bodyPr/>
          <a:lstStyle/>
          <a:p>
            <a:pPr algn="l"/>
            <a:r>
              <a:rPr lang="en-US" sz="1000" dirty="0" smtClean="0"/>
              <a:t>07/26/2017 REVISED SLIDE DECK</a:t>
            </a:r>
            <a:endParaRPr lang="en-US"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Title 1"/>
          <p:cNvSpPr>
            <a:spLocks/>
          </p:cNvSpPr>
          <p:nvPr/>
        </p:nvSpPr>
        <p:spPr bwMode="auto">
          <a:xfrm>
            <a:off x="294710" y="164575"/>
            <a:ext cx="8655460" cy="914400"/>
          </a:xfrm>
          <a:prstGeom prst="rect">
            <a:avLst/>
          </a:prstGeom>
          <a:noFill/>
          <a:ln w="9525">
            <a:noFill/>
            <a:miter lim="800000"/>
            <a:headEnd/>
            <a:tailEnd/>
          </a:ln>
        </p:spPr>
        <p:txBody>
          <a:bodyPr anchor="ctr"/>
          <a:lstStyle/>
          <a:p>
            <a:pPr algn="ctr">
              <a:defRPr/>
            </a:pPr>
            <a:r>
              <a:rPr lang="en-US" sz="3200" b="1" dirty="0" smtClean="0">
                <a:solidFill>
                  <a:schemeClr val="accent2"/>
                </a:solidFill>
                <a:latin typeface="+mj-lt"/>
                <a:ea typeface="+mj-ea"/>
                <a:cs typeface="+mj-cs"/>
              </a:rPr>
              <a:t>Common Sources of Reimbursement Questions</a:t>
            </a:r>
            <a:endParaRPr lang="en-US" sz="3200" b="1" dirty="0">
              <a:solidFill>
                <a:schemeClr val="accent2"/>
              </a:solidFill>
              <a:latin typeface="+mj-lt"/>
              <a:ea typeface="+mj-ea"/>
              <a:cs typeface="+mj-cs"/>
            </a:endParaRPr>
          </a:p>
        </p:txBody>
      </p:sp>
      <p:sp>
        <p:nvSpPr>
          <p:cNvPr id="65541" name="Content Placeholder 2"/>
          <p:cNvSpPr>
            <a:spLocks/>
          </p:cNvSpPr>
          <p:nvPr/>
        </p:nvSpPr>
        <p:spPr bwMode="auto">
          <a:xfrm>
            <a:off x="-4837225" y="433410"/>
            <a:ext cx="4114800" cy="2590800"/>
          </a:xfrm>
          <a:prstGeom prst="rect">
            <a:avLst/>
          </a:prstGeom>
          <a:noFill/>
          <a:ln>
            <a:noFill/>
          </a:ln>
          <a:extLst/>
        </p:spPr>
        <p:txBody>
          <a:bodyPr/>
          <a:lstStyle/>
          <a:p>
            <a:pPr eaLnBrk="0" hangingPunct="0">
              <a:spcBef>
                <a:spcPct val="20000"/>
              </a:spcBef>
              <a:spcAft>
                <a:spcPts val="600"/>
              </a:spcAft>
              <a:buClr>
                <a:srgbClr val="C50017"/>
              </a:buClr>
              <a:defRPr/>
            </a:pPr>
            <a:endParaRPr lang="en-US" sz="800" b="0" dirty="0">
              <a:solidFill>
                <a:srgbClr val="4D4D4D"/>
              </a:solidFill>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298561914"/>
              </p:ext>
            </p:extLst>
          </p:nvPr>
        </p:nvGraphicFramePr>
        <p:xfrm>
          <a:off x="315755" y="1124700"/>
          <a:ext cx="8449099" cy="5437632"/>
        </p:xfrm>
        <a:graphic>
          <a:graphicData uri="http://schemas.openxmlformats.org/drawingml/2006/table">
            <a:tbl>
              <a:tblPr firstRow="1" bandRow="1">
                <a:tableStyleId>{8A107856-5554-42FB-B03E-39F5DBC370BA}</a:tableStyleId>
              </a:tblPr>
              <a:tblGrid>
                <a:gridCol w="1651415"/>
                <a:gridCol w="6797684"/>
              </a:tblGrid>
              <a:tr h="2381110">
                <a:tc>
                  <a:txBody>
                    <a:bodyPr/>
                    <a:lstStyle/>
                    <a:p>
                      <a:r>
                        <a:rPr lang="en-US" dirty="0" smtClean="0">
                          <a:latin typeface="+mn-lt"/>
                        </a:rPr>
                        <a:t>Not Reimbursable</a:t>
                      </a:r>
                      <a:endParaRPr lang="en-US" dirty="0">
                        <a:latin typeface="+mn-lt"/>
                      </a:endParaRPr>
                    </a:p>
                  </a:txBody>
                  <a:tcPr>
                    <a:solidFill>
                      <a:schemeClr val="accent2">
                        <a:lumMod val="60000"/>
                        <a:lumOff val="40000"/>
                      </a:schemeClr>
                    </a:solidFill>
                  </a:tcPr>
                </a:tc>
                <a:tc>
                  <a:txBody>
                    <a:bodyPr/>
                    <a:lstStyle/>
                    <a:p>
                      <a:pPr marL="228600" indent="-228600" eaLnBrk="0" hangingPunct="0">
                        <a:spcBef>
                          <a:spcPct val="20000"/>
                        </a:spcBef>
                        <a:spcAft>
                          <a:spcPts val="600"/>
                        </a:spcAft>
                        <a:buClr>
                          <a:srgbClr val="C50017"/>
                        </a:buClr>
                        <a:buFont typeface="Arial" pitchFamily="34" charset="0"/>
                        <a:buChar char="•"/>
                        <a:defRPr/>
                      </a:pPr>
                      <a:r>
                        <a:rPr lang="en-US" sz="1800" b="0" dirty="0" smtClean="0">
                          <a:solidFill>
                            <a:srgbClr val="000000"/>
                          </a:solidFill>
                          <a:latin typeface="+mn-lt"/>
                        </a:rPr>
                        <a:t>Everyday clothing and footwear (even formal wear for a</a:t>
                      </a:r>
                      <a:r>
                        <a:rPr lang="en-US" sz="1800" b="0" baseline="0" dirty="0" smtClean="0">
                          <a:solidFill>
                            <a:srgbClr val="000000"/>
                          </a:solidFill>
                          <a:latin typeface="+mn-lt"/>
                        </a:rPr>
                        <a:t> University event)</a:t>
                      </a:r>
                      <a:endParaRPr lang="en-US" sz="1800" b="0" dirty="0" smtClean="0">
                        <a:solidFill>
                          <a:srgbClr val="000000"/>
                        </a:solidFill>
                        <a:latin typeface="+mn-lt"/>
                      </a:endParaRPr>
                    </a:p>
                    <a:p>
                      <a:pPr marL="228600" indent="-228600" eaLnBrk="0" hangingPunct="0">
                        <a:spcBef>
                          <a:spcPct val="20000"/>
                        </a:spcBef>
                        <a:spcAft>
                          <a:spcPts val="600"/>
                        </a:spcAft>
                        <a:buClr>
                          <a:srgbClr val="C50017"/>
                        </a:buClr>
                        <a:buFont typeface="Arial" pitchFamily="34" charset="0"/>
                        <a:buChar char="•"/>
                        <a:defRPr/>
                      </a:pPr>
                      <a:r>
                        <a:rPr lang="en-US" sz="1800" b="0" dirty="0" smtClean="0">
                          <a:solidFill>
                            <a:srgbClr val="000000"/>
                          </a:solidFill>
                          <a:latin typeface="+mn-lt"/>
                        </a:rPr>
                        <a:t>Home office furniture and equipment (even if used when working</a:t>
                      </a:r>
                      <a:r>
                        <a:rPr lang="en-US" sz="1800" b="0" baseline="0" dirty="0" smtClean="0">
                          <a:solidFill>
                            <a:srgbClr val="000000"/>
                          </a:solidFill>
                          <a:latin typeface="+mn-lt"/>
                        </a:rPr>
                        <a:t> from home)</a:t>
                      </a:r>
                      <a:endParaRPr lang="en-US" sz="1800" b="0" dirty="0" smtClean="0">
                        <a:solidFill>
                          <a:srgbClr val="000000"/>
                        </a:solidFill>
                        <a:latin typeface="+mn-lt"/>
                      </a:endParaRPr>
                    </a:p>
                    <a:p>
                      <a:pPr marL="228600" indent="-228600" eaLnBrk="0" hangingPunct="0">
                        <a:spcBef>
                          <a:spcPct val="20000"/>
                        </a:spcBef>
                        <a:spcAft>
                          <a:spcPts val="600"/>
                        </a:spcAft>
                        <a:buClr>
                          <a:srgbClr val="C50017"/>
                        </a:buClr>
                        <a:buFont typeface="Arial" pitchFamily="34" charset="0"/>
                        <a:buChar char="•"/>
                        <a:defRPr/>
                      </a:pPr>
                      <a:r>
                        <a:rPr lang="en-US" sz="1800" b="0" dirty="0" smtClean="0">
                          <a:solidFill>
                            <a:srgbClr val="000000"/>
                          </a:solidFill>
                          <a:latin typeface="+mn-lt"/>
                        </a:rPr>
                        <a:t>Daily commuting expenses</a:t>
                      </a:r>
                      <a:r>
                        <a:rPr lang="en-US" sz="1800" b="0" baseline="0" dirty="0" smtClean="0">
                          <a:solidFill>
                            <a:srgbClr val="000000"/>
                          </a:solidFill>
                          <a:latin typeface="+mn-lt"/>
                        </a:rPr>
                        <a:t> from home to regular place of work</a:t>
                      </a:r>
                    </a:p>
                    <a:p>
                      <a:pPr marL="228600" indent="-228600" eaLnBrk="0" hangingPunct="0">
                        <a:spcBef>
                          <a:spcPct val="20000"/>
                        </a:spcBef>
                        <a:spcAft>
                          <a:spcPts val="600"/>
                        </a:spcAft>
                        <a:buClr>
                          <a:srgbClr val="C50017"/>
                        </a:buClr>
                        <a:buFont typeface="Arial" pitchFamily="34" charset="0"/>
                        <a:buChar char="•"/>
                        <a:defRPr/>
                      </a:pPr>
                      <a:r>
                        <a:rPr lang="en-US" sz="1800" b="0" baseline="0" dirty="0" smtClean="0">
                          <a:solidFill>
                            <a:srgbClr val="000000"/>
                          </a:solidFill>
                          <a:latin typeface="+mn-lt"/>
                        </a:rPr>
                        <a:t>Regular meals (i.e., not “business meals”)</a:t>
                      </a:r>
                      <a:endParaRPr lang="en-US" sz="1800" b="0" dirty="0" smtClean="0">
                        <a:solidFill>
                          <a:srgbClr val="000000"/>
                        </a:solidFill>
                        <a:latin typeface="+mn-lt"/>
                      </a:endParaRPr>
                    </a:p>
                    <a:p>
                      <a:pPr marL="228600" indent="-228600" eaLnBrk="0" hangingPunct="0">
                        <a:spcBef>
                          <a:spcPct val="20000"/>
                        </a:spcBef>
                        <a:spcAft>
                          <a:spcPts val="600"/>
                        </a:spcAft>
                        <a:buClr>
                          <a:srgbClr val="C50017"/>
                        </a:buClr>
                        <a:buFont typeface="Arial" pitchFamily="34" charset="0"/>
                        <a:buChar char="•"/>
                        <a:defRPr/>
                      </a:pPr>
                      <a:r>
                        <a:rPr lang="en-US" sz="1800" b="0" dirty="0" smtClean="0">
                          <a:solidFill>
                            <a:srgbClr val="000000"/>
                          </a:solidFill>
                          <a:latin typeface="+mn-lt"/>
                        </a:rPr>
                        <a:t>Personal services</a:t>
                      </a:r>
                      <a:r>
                        <a:rPr lang="en-US" sz="1800" b="0" baseline="0" dirty="0" smtClean="0">
                          <a:solidFill>
                            <a:srgbClr val="000000"/>
                          </a:solidFill>
                          <a:latin typeface="+mn-lt"/>
                        </a:rPr>
                        <a:t> (</a:t>
                      </a:r>
                      <a:r>
                        <a:rPr lang="en-US" sz="1800" b="0" dirty="0" smtClean="0">
                          <a:solidFill>
                            <a:srgbClr val="000000"/>
                          </a:solidFill>
                          <a:latin typeface="+mn-lt"/>
                        </a:rPr>
                        <a:t>i.e., barber, hairstylists, etc.)</a:t>
                      </a:r>
                    </a:p>
                  </a:txBody>
                  <a:tcPr>
                    <a:solidFill>
                      <a:schemeClr val="accent2">
                        <a:lumMod val="60000"/>
                        <a:lumOff val="40000"/>
                      </a:schemeClr>
                    </a:solidFill>
                  </a:tcPr>
                </a:tc>
              </a:tr>
              <a:tr h="1149496">
                <a:tc>
                  <a:txBody>
                    <a:bodyPr/>
                    <a:lstStyle/>
                    <a:p>
                      <a:r>
                        <a:rPr lang="en-US" b="1" dirty="0" smtClean="0">
                          <a:latin typeface="+mn-lt"/>
                        </a:rPr>
                        <a:t>Sometimes Reimbursable</a:t>
                      </a:r>
                      <a:endParaRPr lang="en-US" b="1" dirty="0">
                        <a:latin typeface="+mn-lt"/>
                      </a:endParaRPr>
                    </a:p>
                  </a:txBody>
                  <a:tcPr>
                    <a:solidFill>
                      <a:srgbClr val="F2FBBD"/>
                    </a:solidFill>
                  </a:tcPr>
                </a:tc>
                <a:tc>
                  <a:txBody>
                    <a:bodyPr/>
                    <a:lstStyle/>
                    <a:p>
                      <a:pPr marL="228600" marR="0" indent="-228600" algn="l" defTabSz="914400" rtl="0" eaLnBrk="0" fontAlgn="auto" latinLnBrk="0" hangingPunct="0">
                        <a:lnSpc>
                          <a:spcPct val="100000"/>
                        </a:lnSpc>
                        <a:spcBef>
                          <a:spcPct val="20000"/>
                        </a:spcBef>
                        <a:spcAft>
                          <a:spcPts val="600"/>
                        </a:spcAft>
                        <a:buClr>
                          <a:srgbClr val="C50017"/>
                        </a:buClr>
                        <a:buSzTx/>
                        <a:buFont typeface="Arial" pitchFamily="34" charset="0"/>
                        <a:buChar char="•"/>
                        <a:tabLst/>
                        <a:defRPr/>
                      </a:pPr>
                      <a:r>
                        <a:rPr lang="en-US" sz="1800" b="0" kern="1200" dirty="0" smtClean="0">
                          <a:solidFill>
                            <a:schemeClr val="tx1"/>
                          </a:solidFill>
                          <a:latin typeface="+mn-lt"/>
                          <a:ea typeface="+mn-ea"/>
                          <a:cs typeface="+mn-cs"/>
                        </a:rPr>
                        <a:t>Expenses payable by outside organizations</a:t>
                      </a:r>
                    </a:p>
                    <a:p>
                      <a:pPr marL="228600" marR="0" indent="-228600" algn="l" defTabSz="914400" rtl="0" eaLnBrk="0" fontAlgn="auto" latinLnBrk="0" hangingPunct="0">
                        <a:lnSpc>
                          <a:spcPct val="100000"/>
                        </a:lnSpc>
                        <a:spcBef>
                          <a:spcPct val="20000"/>
                        </a:spcBef>
                        <a:spcAft>
                          <a:spcPts val="600"/>
                        </a:spcAft>
                        <a:buClr>
                          <a:srgbClr val="C50017"/>
                        </a:buClr>
                        <a:buSzTx/>
                        <a:buFont typeface="Arial" pitchFamily="34" charset="0"/>
                        <a:buChar char="•"/>
                        <a:tabLst/>
                        <a:defRPr/>
                      </a:pPr>
                      <a:r>
                        <a:rPr lang="en-US" sz="1800" b="0" kern="1200" dirty="0" smtClean="0">
                          <a:solidFill>
                            <a:srgbClr val="000000"/>
                          </a:solidFill>
                          <a:latin typeface="+mn-lt"/>
                          <a:ea typeface="+mn-ea"/>
                          <a:cs typeface="+mn-cs"/>
                        </a:rPr>
                        <a:t>Overnight hotel stays near</a:t>
                      </a:r>
                      <a:r>
                        <a:rPr lang="en-US" sz="1800" b="0" kern="1200" baseline="0" dirty="0" smtClean="0">
                          <a:solidFill>
                            <a:srgbClr val="000000"/>
                          </a:solidFill>
                          <a:latin typeface="+mn-lt"/>
                          <a:ea typeface="+mn-ea"/>
                          <a:cs typeface="+mn-cs"/>
                        </a:rPr>
                        <a:t> campus</a:t>
                      </a:r>
                    </a:p>
                    <a:p>
                      <a:pPr marL="228600" marR="0" indent="-228600" algn="l" defTabSz="914400" rtl="0" eaLnBrk="0" fontAlgn="auto" latinLnBrk="0" hangingPunct="0">
                        <a:lnSpc>
                          <a:spcPct val="100000"/>
                        </a:lnSpc>
                        <a:spcBef>
                          <a:spcPct val="20000"/>
                        </a:spcBef>
                        <a:spcAft>
                          <a:spcPts val="600"/>
                        </a:spcAft>
                        <a:buClr>
                          <a:srgbClr val="C50017"/>
                        </a:buClr>
                        <a:buSzTx/>
                        <a:buFont typeface="Arial" pitchFamily="34" charset="0"/>
                        <a:buChar char="•"/>
                        <a:tabLst/>
                        <a:defRPr/>
                      </a:pPr>
                      <a:r>
                        <a:rPr lang="en-US" sz="1800" b="0" kern="1200" baseline="0" dirty="0" smtClean="0">
                          <a:solidFill>
                            <a:srgbClr val="000000"/>
                          </a:solidFill>
                          <a:latin typeface="+mn-lt"/>
                          <a:ea typeface="+mn-ea"/>
                          <a:cs typeface="+mn-cs"/>
                        </a:rPr>
                        <a:t>Laundry</a:t>
                      </a:r>
                      <a:endParaRPr lang="en-US" sz="1800" b="0" kern="1200" dirty="0" smtClean="0">
                        <a:solidFill>
                          <a:srgbClr val="000000"/>
                        </a:solidFill>
                        <a:latin typeface="+mn-lt"/>
                        <a:ea typeface="+mn-ea"/>
                        <a:cs typeface="+mn-cs"/>
                      </a:endParaRPr>
                    </a:p>
                  </a:txBody>
                  <a:tcPr>
                    <a:solidFill>
                      <a:srgbClr val="F2FBBD"/>
                    </a:solidFill>
                  </a:tcPr>
                </a:tc>
              </a:tr>
              <a:tr h="1344175">
                <a:tc>
                  <a:txBody>
                    <a:bodyPr/>
                    <a:lstStyle/>
                    <a:p>
                      <a:pPr marL="0" indent="0" algn="l" defTabSz="914400" rtl="0" eaLnBrk="1" latinLnBrk="0" hangingPunct="1">
                        <a:spcBef>
                          <a:spcPct val="20000"/>
                        </a:spcBef>
                        <a:spcAft>
                          <a:spcPts val="600"/>
                        </a:spcAft>
                        <a:buClr>
                          <a:srgbClr val="C50017"/>
                        </a:buClr>
                        <a:buFont typeface="Arial" pitchFamily="34" charset="0"/>
                        <a:buNone/>
                        <a:defRPr/>
                      </a:pPr>
                      <a:r>
                        <a:rPr lang="en-US" sz="1800" b="1" kern="1200" dirty="0" smtClean="0">
                          <a:solidFill>
                            <a:schemeClr val="dk1"/>
                          </a:solidFill>
                          <a:latin typeface="+mn-lt"/>
                          <a:ea typeface="+mn-ea"/>
                          <a:cs typeface="+mn-cs"/>
                        </a:rPr>
                        <a:t>Typically Reimbursable</a:t>
                      </a:r>
                      <a:endParaRPr lang="en-US" sz="1800" b="1" kern="1200" dirty="0">
                        <a:solidFill>
                          <a:schemeClr val="dk1"/>
                        </a:solidFill>
                        <a:latin typeface="+mn-lt"/>
                        <a:ea typeface="+mn-ea"/>
                        <a:cs typeface="+mn-cs"/>
                      </a:endParaRPr>
                    </a:p>
                  </a:txBody>
                  <a:tcPr>
                    <a:solidFill>
                      <a:schemeClr val="accent3">
                        <a:lumMod val="60000"/>
                        <a:lumOff val="40000"/>
                      </a:schemeClr>
                    </a:solidFill>
                  </a:tcPr>
                </a:tc>
                <a:tc>
                  <a:txBody>
                    <a:bodyPr/>
                    <a:lstStyle/>
                    <a:p>
                      <a:pPr marL="228600" indent="-228600" algn="l" defTabSz="914400" rtl="0" eaLnBrk="0" latinLnBrk="0" hangingPunct="0">
                        <a:spcBef>
                          <a:spcPct val="20000"/>
                        </a:spcBef>
                        <a:spcAft>
                          <a:spcPts val="600"/>
                        </a:spcAft>
                        <a:buClr>
                          <a:srgbClr val="C50017"/>
                        </a:buClr>
                        <a:buFont typeface="Arial" pitchFamily="34" charset="0"/>
                        <a:buChar char="•"/>
                        <a:defRPr/>
                      </a:pPr>
                      <a:r>
                        <a:rPr lang="en-US" sz="1800" b="0" kern="1200" dirty="0" smtClean="0">
                          <a:solidFill>
                            <a:srgbClr val="000000"/>
                          </a:solidFill>
                          <a:latin typeface="+mn-lt"/>
                          <a:ea typeface="+mn-ea"/>
                          <a:cs typeface="+mn-cs"/>
                        </a:rPr>
                        <a:t>Software, e-books used for a Harvard project</a:t>
                      </a:r>
                    </a:p>
                    <a:p>
                      <a:pPr marL="228600" indent="-228600" algn="l" defTabSz="914400" rtl="0" eaLnBrk="0" latinLnBrk="0" hangingPunct="0">
                        <a:spcBef>
                          <a:spcPct val="20000"/>
                        </a:spcBef>
                        <a:spcAft>
                          <a:spcPts val="600"/>
                        </a:spcAft>
                        <a:buClr>
                          <a:srgbClr val="C50017"/>
                        </a:buClr>
                        <a:buFont typeface="Arial" pitchFamily="34" charset="0"/>
                        <a:buChar char="•"/>
                        <a:defRPr/>
                      </a:pPr>
                      <a:r>
                        <a:rPr lang="en-US" sz="1800" b="0" kern="1200" dirty="0" smtClean="0">
                          <a:solidFill>
                            <a:srgbClr val="000000"/>
                          </a:solidFill>
                          <a:latin typeface="+mn-lt"/>
                          <a:ea typeface="+mn-ea"/>
                          <a:cs typeface="+mn-cs"/>
                        </a:rPr>
                        <a:t>Books that are used</a:t>
                      </a:r>
                      <a:r>
                        <a:rPr lang="en-US" sz="1800" b="0" kern="1200" baseline="0" dirty="0" smtClean="0">
                          <a:solidFill>
                            <a:srgbClr val="000000"/>
                          </a:solidFill>
                          <a:latin typeface="+mn-lt"/>
                          <a:ea typeface="+mn-ea"/>
                          <a:cs typeface="+mn-cs"/>
                        </a:rPr>
                        <a:t> for a Harvard project and that will remain University property</a:t>
                      </a:r>
                    </a:p>
                    <a:p>
                      <a:pPr marL="228600" indent="-228600" algn="l" defTabSz="914400" rtl="0" eaLnBrk="0" latinLnBrk="0" hangingPunct="0">
                        <a:spcBef>
                          <a:spcPct val="20000"/>
                        </a:spcBef>
                        <a:spcAft>
                          <a:spcPts val="600"/>
                        </a:spcAft>
                        <a:buClr>
                          <a:srgbClr val="C50017"/>
                        </a:buClr>
                        <a:buFont typeface="Arial" pitchFamily="34" charset="0"/>
                        <a:buChar char="•"/>
                        <a:defRPr/>
                      </a:pPr>
                      <a:r>
                        <a:rPr lang="en-US" sz="1800" b="0" kern="1200" baseline="0" dirty="0" smtClean="0">
                          <a:solidFill>
                            <a:srgbClr val="000000"/>
                          </a:solidFill>
                          <a:latin typeface="+mn-lt"/>
                          <a:ea typeface="+mn-ea"/>
                          <a:cs typeface="+mn-cs"/>
                        </a:rPr>
                        <a:t>Purchase or rental of regalia for employees participating in commencement exercises</a:t>
                      </a:r>
                      <a:endParaRPr lang="en-US" sz="1800" b="0" kern="1200" dirty="0">
                        <a:solidFill>
                          <a:srgbClr val="000000"/>
                        </a:solidFill>
                        <a:latin typeface="+mn-lt"/>
                        <a:ea typeface="+mn-ea"/>
                        <a:cs typeface="+mn-cs"/>
                      </a:endParaRPr>
                    </a:p>
                  </a:txBody>
                  <a:tcPr>
                    <a:solidFill>
                      <a:schemeClr val="accent3">
                        <a:lumMod val="60000"/>
                        <a:lumOff val="40000"/>
                      </a:schemeClr>
                    </a:solidFill>
                  </a:tcPr>
                </a:tc>
              </a:tr>
            </a:tbl>
          </a:graphicData>
        </a:graphic>
      </p:graphicFrame>
      <p:sp>
        <p:nvSpPr>
          <p:cNvPr id="3" name="Footer Placeholder 2"/>
          <p:cNvSpPr>
            <a:spLocks noGrp="1"/>
          </p:cNvSpPr>
          <p:nvPr>
            <p:ph type="ftr" sz="quarter" idx="11"/>
          </p:nvPr>
        </p:nvSpPr>
        <p:spPr>
          <a:xfrm>
            <a:off x="-4333" y="6492875"/>
            <a:ext cx="2895600" cy="365125"/>
          </a:xfrm>
        </p:spPr>
        <p:txBody>
          <a:bodyPr/>
          <a:lstStyle/>
          <a:p>
            <a:pPr algn="l"/>
            <a:r>
              <a:rPr lang="en-US" sz="1000" dirty="0" smtClean="0"/>
              <a:t>07/26/2017 REVISED SLIDE DECK</a:t>
            </a:r>
            <a:endParaRPr lang="en-US" sz="1000" dirty="0"/>
          </a:p>
        </p:txBody>
      </p:sp>
    </p:spTree>
    <p:extLst>
      <p:ext uri="{BB962C8B-B14F-4D97-AF65-F5344CB8AC3E}">
        <p14:creationId xmlns:p14="http://schemas.microsoft.com/office/powerpoint/2010/main" val="34898949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450" y="126170"/>
            <a:ext cx="8525910" cy="614480"/>
          </a:xfrm>
        </p:spPr>
        <p:txBody>
          <a:bodyPr>
            <a:noAutofit/>
          </a:bodyPr>
          <a:lstStyle/>
          <a:p>
            <a:r>
              <a:rPr lang="en-US" sz="4200" b="1" dirty="0" smtClean="0">
                <a:solidFill>
                  <a:srgbClr val="C00000"/>
                </a:solidFill>
              </a:rPr>
              <a:t>Meals</a:t>
            </a:r>
            <a:endParaRPr lang="en-US" sz="4200" b="1" dirty="0"/>
          </a:p>
        </p:txBody>
      </p:sp>
      <p:sp>
        <p:nvSpPr>
          <p:cNvPr id="3" name="Content Placeholder 2"/>
          <p:cNvSpPr>
            <a:spLocks noGrp="1"/>
          </p:cNvSpPr>
          <p:nvPr>
            <p:ph idx="1"/>
          </p:nvPr>
        </p:nvSpPr>
        <p:spPr>
          <a:xfrm>
            <a:off x="160890" y="745300"/>
            <a:ext cx="8525910" cy="5991180"/>
          </a:xfrm>
        </p:spPr>
        <p:txBody>
          <a:bodyPr>
            <a:normAutofit/>
          </a:bodyPr>
          <a:lstStyle/>
          <a:p>
            <a:pPr marL="749300" lvl="3" indent="0">
              <a:buClr>
                <a:srgbClr val="C00000"/>
              </a:buClr>
              <a:buNone/>
            </a:pPr>
            <a:endParaRPr lang="en-US" sz="1800" dirty="0"/>
          </a:p>
          <a:p>
            <a:pPr marL="635000" lvl="2" indent="-342900">
              <a:spcBef>
                <a:spcPts val="0"/>
              </a:spcBef>
              <a:buClr>
                <a:srgbClr val="C00000"/>
              </a:buClr>
            </a:pPr>
            <a:r>
              <a:rPr lang="en-US" sz="2200" b="1" dirty="0"/>
              <a:t>Business </a:t>
            </a:r>
            <a:r>
              <a:rPr lang="en-US" sz="2200" b="1" dirty="0" smtClean="0"/>
              <a:t>meals </a:t>
            </a:r>
            <a:r>
              <a:rPr lang="en-US" sz="2200" dirty="0" smtClean="0"/>
              <a:t>are </a:t>
            </a:r>
            <a:r>
              <a:rPr lang="en-US" sz="2200" dirty="0"/>
              <a:t>meals with faculty, staff, students, donors, or other external parties during which </a:t>
            </a:r>
            <a:r>
              <a:rPr lang="en-US" sz="2200" b="1" dirty="0"/>
              <a:t>specific documented business discussions </a:t>
            </a:r>
            <a:r>
              <a:rPr lang="en-US" sz="2200" dirty="0"/>
              <a:t>take </a:t>
            </a:r>
            <a:r>
              <a:rPr lang="en-US" sz="2200" dirty="0" smtClean="0"/>
              <a:t>place. </a:t>
            </a:r>
            <a:r>
              <a:rPr lang="en-US" sz="2200" dirty="0"/>
              <a:t>All meal costs must be substantiated by a complete and explanatory business </a:t>
            </a:r>
            <a:r>
              <a:rPr lang="en-US" sz="2200" dirty="0" smtClean="0"/>
              <a:t>purpose. </a:t>
            </a:r>
            <a:endParaRPr lang="en-US" sz="2200" dirty="0"/>
          </a:p>
          <a:p>
            <a:pPr marL="1092200" lvl="3" indent="-342900">
              <a:buClr>
                <a:srgbClr val="C00000"/>
              </a:buClr>
              <a:buFont typeface="Arial" panose="020B0604020202020204" pitchFamily="34" charset="0"/>
              <a:buChar char="•"/>
            </a:pPr>
            <a:r>
              <a:rPr lang="en-US" sz="2200" b="1" dirty="0" smtClean="0"/>
              <a:t>Employees should use good business judgment </a:t>
            </a:r>
            <a:r>
              <a:rPr lang="en-US" sz="2200" dirty="0" smtClean="0"/>
              <a:t>when choosing restaurants. Meal costs inappropriate to the situation will not be reimbursed.</a:t>
            </a:r>
          </a:p>
          <a:p>
            <a:pPr marL="1092200" lvl="3" indent="-342900">
              <a:buClr>
                <a:srgbClr val="C00000"/>
              </a:buClr>
              <a:buFont typeface="Arial" panose="020B0604020202020204" pitchFamily="34" charset="0"/>
              <a:buChar char="•"/>
            </a:pPr>
            <a:r>
              <a:rPr lang="en-US" sz="2200" dirty="0" smtClean="0"/>
              <a:t>Charges for alcohol, </a:t>
            </a:r>
            <a:r>
              <a:rPr lang="en-US" sz="2200" i="1" dirty="0" smtClean="0"/>
              <a:t>including very small dollar amounts</a:t>
            </a:r>
            <a:r>
              <a:rPr lang="en-US" sz="2200" dirty="0" smtClean="0"/>
              <a:t>, cannot be charged to sponsored awards.  Even when charging against unrestricted funds, diners should </a:t>
            </a:r>
            <a:r>
              <a:rPr lang="en-US" sz="2200" b="1" dirty="0" smtClean="0"/>
              <a:t>exercise discretion and good judgment</a:t>
            </a:r>
            <a:r>
              <a:rPr lang="en-US" sz="2200" dirty="0" smtClean="0"/>
              <a:t> when charging alcohol as part of a business meal.</a:t>
            </a:r>
          </a:p>
          <a:p>
            <a:pPr marL="749300" lvl="3" indent="0">
              <a:buClr>
                <a:srgbClr val="C00000"/>
              </a:buClr>
              <a:buNone/>
            </a:pPr>
            <a:r>
              <a:rPr lang="en-US" sz="2200" dirty="0" smtClean="0"/>
              <a:t> </a:t>
            </a:r>
            <a:endParaRPr lang="en-US" sz="2200" dirty="0"/>
          </a:p>
          <a:p>
            <a:pPr marL="571500" lvl="2" indent="-279400">
              <a:buClr>
                <a:srgbClr val="B1130F"/>
              </a:buClr>
            </a:pPr>
            <a:r>
              <a:rPr lang="en-US" sz="2200" b="1" dirty="0" smtClean="0"/>
              <a:t>Individual meals: </a:t>
            </a:r>
            <a:r>
              <a:rPr lang="en-US" sz="2200" dirty="0" smtClean="0"/>
              <a:t>Harvard </a:t>
            </a:r>
            <a:r>
              <a:rPr lang="en-US" sz="2200" dirty="0"/>
              <a:t>can reimburse travelers for reasonable individual meal expenses while on University business.  Does not include one-day travel unless travel time is greater than 12 hours.  </a:t>
            </a:r>
          </a:p>
          <a:p>
            <a:pPr marL="571500" lvl="2" indent="-279400"/>
            <a:endParaRPr lang="en-US" sz="2200" dirty="0"/>
          </a:p>
          <a:p>
            <a:pPr marL="292100" lvl="2" indent="0">
              <a:buNone/>
            </a:pPr>
            <a:endParaRPr lang="en-US" sz="2200" dirty="0"/>
          </a:p>
        </p:txBody>
      </p:sp>
      <p:sp>
        <p:nvSpPr>
          <p:cNvPr id="5" name="Footer Placeholder 4"/>
          <p:cNvSpPr>
            <a:spLocks noGrp="1"/>
          </p:cNvSpPr>
          <p:nvPr>
            <p:ph type="ftr" sz="quarter" idx="11"/>
          </p:nvPr>
        </p:nvSpPr>
        <p:spPr>
          <a:xfrm>
            <a:off x="-13442" y="6480048"/>
            <a:ext cx="2895600" cy="365125"/>
          </a:xfrm>
        </p:spPr>
        <p:txBody>
          <a:bodyPr/>
          <a:lstStyle/>
          <a:p>
            <a:pPr algn="l"/>
            <a:r>
              <a:rPr lang="en-US" sz="1000" dirty="0" smtClean="0"/>
              <a:t>07/26/2017 REVISED SLIDE DECK</a:t>
            </a:r>
            <a:endParaRPr lang="en-US" sz="1000" dirty="0"/>
          </a:p>
        </p:txBody>
      </p:sp>
    </p:spTree>
    <p:extLst>
      <p:ext uri="{BB962C8B-B14F-4D97-AF65-F5344CB8AC3E}">
        <p14:creationId xmlns:p14="http://schemas.microsoft.com/office/powerpoint/2010/main" val="38525121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450" y="126170"/>
            <a:ext cx="8525910" cy="1143000"/>
          </a:xfrm>
        </p:spPr>
        <p:txBody>
          <a:bodyPr>
            <a:noAutofit/>
          </a:bodyPr>
          <a:lstStyle/>
          <a:p>
            <a:r>
              <a:rPr lang="en-US" sz="4200" b="1" dirty="0" smtClean="0">
                <a:solidFill>
                  <a:srgbClr val="C00000"/>
                </a:solidFill>
              </a:rPr>
              <a:t>Gifts</a:t>
            </a:r>
            <a:endParaRPr lang="en-US" sz="4200" b="1" dirty="0"/>
          </a:p>
        </p:txBody>
      </p:sp>
      <p:sp>
        <p:nvSpPr>
          <p:cNvPr id="3" name="Content Placeholder 2"/>
          <p:cNvSpPr>
            <a:spLocks noGrp="1"/>
          </p:cNvSpPr>
          <p:nvPr>
            <p:ph idx="1"/>
          </p:nvPr>
        </p:nvSpPr>
        <p:spPr>
          <a:xfrm>
            <a:off x="193830" y="1201510"/>
            <a:ext cx="8525910" cy="5530320"/>
          </a:xfrm>
        </p:spPr>
        <p:txBody>
          <a:bodyPr>
            <a:normAutofit/>
          </a:bodyPr>
          <a:lstStyle/>
          <a:p>
            <a:pPr marL="177800" indent="-177800">
              <a:buNone/>
            </a:pPr>
            <a:r>
              <a:rPr lang="en-US" sz="2200" b="1" dirty="0" smtClean="0"/>
              <a:t>Gifts to employees</a:t>
            </a:r>
          </a:p>
          <a:p>
            <a:r>
              <a:rPr lang="en-US" sz="2200" dirty="0" smtClean="0"/>
              <a:t>Harvard can give gifts of tangible property valued at less than </a:t>
            </a:r>
            <a:r>
              <a:rPr lang="en-US" sz="2200" b="1" dirty="0" smtClean="0"/>
              <a:t>$100 </a:t>
            </a:r>
            <a:r>
              <a:rPr lang="en-US" sz="2200" dirty="0" smtClean="0"/>
              <a:t>to employees without tax implications</a:t>
            </a:r>
          </a:p>
          <a:p>
            <a:r>
              <a:rPr lang="en-US" sz="2200" dirty="0"/>
              <a:t>The </a:t>
            </a:r>
            <a:r>
              <a:rPr lang="en-US" sz="2200" b="1" dirty="0" smtClean="0"/>
              <a:t>$100 </a:t>
            </a:r>
            <a:r>
              <a:rPr lang="en-US" sz="2200" dirty="0"/>
              <a:t>must include any taxes, shipping, or other </a:t>
            </a:r>
            <a:r>
              <a:rPr lang="en-US" sz="2200" dirty="0" smtClean="0"/>
              <a:t>fees</a:t>
            </a:r>
          </a:p>
          <a:p>
            <a:r>
              <a:rPr lang="en-US" sz="2200" dirty="0" smtClean="0"/>
              <a:t>This includes sympathy gifts, such as flowers or donations to a charity in lieu of flowers</a:t>
            </a:r>
          </a:p>
          <a:p>
            <a:r>
              <a:rPr lang="en-US" sz="2200" dirty="0" smtClean="0"/>
              <a:t>Can make special award </a:t>
            </a:r>
            <a:r>
              <a:rPr lang="en-US" sz="2200" dirty="0"/>
              <a:t>up to $</a:t>
            </a:r>
            <a:r>
              <a:rPr lang="en-US" sz="2200" dirty="0" smtClean="0"/>
              <a:t>400 to long-service (&gt;=5 years) employees</a:t>
            </a:r>
            <a:r>
              <a:rPr lang="en-US" sz="2200" dirty="0"/>
              <a:t> </a:t>
            </a:r>
            <a:r>
              <a:rPr lang="en-US" sz="2200" dirty="0" smtClean="0"/>
              <a:t>once every five years; must be presented as part of a meaningful acknowledgement of service</a:t>
            </a:r>
            <a:br>
              <a:rPr lang="en-US" sz="2200" dirty="0" smtClean="0"/>
            </a:br>
            <a:endParaRPr lang="en-US" sz="2200" dirty="0" smtClean="0"/>
          </a:p>
          <a:p>
            <a:pPr marL="0" indent="0">
              <a:buNone/>
            </a:pPr>
            <a:r>
              <a:rPr lang="en-US" sz="2200" b="1" dirty="0" smtClean="0"/>
              <a:t>Gifts to nonemployees</a:t>
            </a:r>
          </a:p>
          <a:p>
            <a:r>
              <a:rPr lang="en-US" sz="2200" dirty="0" smtClean="0"/>
              <a:t>Must be made out of disinterested generosity – not disguised payment or compensation</a:t>
            </a:r>
            <a:endParaRPr lang="en-US" sz="2200" dirty="0"/>
          </a:p>
          <a:p>
            <a:pPr marL="457200" lvl="1" indent="-457200">
              <a:buFont typeface="Arial" panose="020B0604020202020204" pitchFamily="34" charset="0"/>
              <a:buChar char="•"/>
            </a:pPr>
            <a:endParaRPr lang="en-US" sz="2200" dirty="0"/>
          </a:p>
        </p:txBody>
      </p:sp>
      <p:sp>
        <p:nvSpPr>
          <p:cNvPr id="5" name="Footer Placeholder 4"/>
          <p:cNvSpPr>
            <a:spLocks noGrp="1"/>
          </p:cNvSpPr>
          <p:nvPr>
            <p:ph type="ftr" sz="quarter" idx="11"/>
          </p:nvPr>
        </p:nvSpPr>
        <p:spPr>
          <a:xfrm>
            <a:off x="0" y="6480048"/>
            <a:ext cx="2895600" cy="365125"/>
          </a:xfrm>
        </p:spPr>
        <p:txBody>
          <a:bodyPr/>
          <a:lstStyle/>
          <a:p>
            <a:pPr algn="l"/>
            <a:r>
              <a:rPr lang="en-US" sz="1000" dirty="0" smtClean="0"/>
              <a:t>07/26/2017 REVISED SLIDE DECK</a:t>
            </a:r>
            <a:endParaRPr lang="en-US" sz="1000" dirty="0"/>
          </a:p>
        </p:txBody>
      </p:sp>
    </p:spTree>
    <p:extLst>
      <p:ext uri="{BB962C8B-B14F-4D97-AF65-F5344CB8AC3E}">
        <p14:creationId xmlns:p14="http://schemas.microsoft.com/office/powerpoint/2010/main" val="36560967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450" y="126170"/>
            <a:ext cx="8525910" cy="1143000"/>
          </a:xfrm>
        </p:spPr>
        <p:txBody>
          <a:bodyPr>
            <a:noAutofit/>
          </a:bodyPr>
          <a:lstStyle/>
          <a:p>
            <a:r>
              <a:rPr lang="en-US" sz="4200" b="1" dirty="0" smtClean="0">
                <a:solidFill>
                  <a:srgbClr val="C00000"/>
                </a:solidFill>
              </a:rPr>
              <a:t>External Organizations</a:t>
            </a:r>
            <a:endParaRPr lang="en-US" sz="4200" b="1" dirty="0"/>
          </a:p>
        </p:txBody>
      </p:sp>
      <p:sp>
        <p:nvSpPr>
          <p:cNvPr id="3" name="Content Placeholder 2"/>
          <p:cNvSpPr>
            <a:spLocks noGrp="1"/>
          </p:cNvSpPr>
          <p:nvPr>
            <p:ph idx="1"/>
          </p:nvPr>
        </p:nvSpPr>
        <p:spPr>
          <a:xfrm>
            <a:off x="193830" y="1201510"/>
            <a:ext cx="8525910" cy="5530320"/>
          </a:xfrm>
        </p:spPr>
        <p:txBody>
          <a:bodyPr>
            <a:noAutofit/>
          </a:bodyPr>
          <a:lstStyle/>
          <a:p>
            <a:pPr marL="0" lvl="1" indent="0">
              <a:buClr>
                <a:srgbClr val="C00000"/>
              </a:buClr>
              <a:buNone/>
            </a:pPr>
            <a:r>
              <a:rPr lang="en-US" sz="2200" b="1" dirty="0" smtClean="0"/>
              <a:t>Payments </a:t>
            </a:r>
            <a:r>
              <a:rPr lang="en-US" sz="2200" b="1" dirty="0"/>
              <a:t>by outside organizations</a:t>
            </a:r>
          </a:p>
          <a:p>
            <a:pPr marL="571500" lvl="2" indent="-279400">
              <a:buClr>
                <a:srgbClr val="C00000"/>
              </a:buClr>
            </a:pPr>
            <a:r>
              <a:rPr lang="en-US" sz="2200" dirty="0"/>
              <a:t>Individuals should not seek payment from Harvard for business-related expenditures that will be reimbursed from another source. Where travel and other expenses will ultimately be paid by a third party, travelers should seek reimbursement from the third party directly.</a:t>
            </a:r>
          </a:p>
          <a:p>
            <a:pPr marL="571500" lvl="2" indent="-279400">
              <a:buClr>
                <a:srgbClr val="C00000"/>
              </a:buClr>
            </a:pPr>
            <a:r>
              <a:rPr lang="en-US" sz="2200" dirty="0"/>
              <a:t>Under extenuating circumstances, such as uncertainty regarding the outside organization’s willingness to pay or a multi-leg trip with expenses payable by Harvard and an outside entity commingled, Harvard may reimburse an individual for some or all expenses </a:t>
            </a:r>
            <a:r>
              <a:rPr lang="en-US" sz="2200" b="1" dirty="0">
                <a:solidFill>
                  <a:srgbClr val="FF0000"/>
                </a:solidFill>
              </a:rPr>
              <a:t>with Financial Dean approval</a:t>
            </a:r>
            <a:r>
              <a:rPr lang="en-US" sz="2200" dirty="0"/>
              <a:t>. </a:t>
            </a:r>
          </a:p>
          <a:p>
            <a:pPr marL="571500" lvl="2" indent="-279400">
              <a:buClr>
                <a:srgbClr val="C00000"/>
              </a:buClr>
            </a:pPr>
            <a:r>
              <a:rPr lang="en-US" sz="2200" dirty="0"/>
              <a:t>Under no circumstances will Harvard provide up-front payment for expenses that are not related to University business, even if the recipient intends to later reimburse Harvard</a:t>
            </a:r>
            <a:r>
              <a:rPr lang="en-US" sz="2200" dirty="0" smtClean="0"/>
              <a:t>.</a:t>
            </a:r>
          </a:p>
          <a:p>
            <a:pPr marL="292100" lvl="2" indent="0">
              <a:buClr>
                <a:srgbClr val="C00000"/>
              </a:buClr>
              <a:buNone/>
            </a:pPr>
            <a:endParaRPr lang="en-US" sz="1800" dirty="0"/>
          </a:p>
        </p:txBody>
      </p:sp>
      <p:sp>
        <p:nvSpPr>
          <p:cNvPr id="5" name="Footer Placeholder 4"/>
          <p:cNvSpPr>
            <a:spLocks noGrp="1"/>
          </p:cNvSpPr>
          <p:nvPr>
            <p:ph type="ftr" sz="quarter" idx="11"/>
          </p:nvPr>
        </p:nvSpPr>
        <p:spPr>
          <a:xfrm>
            <a:off x="0" y="6490097"/>
            <a:ext cx="2895600" cy="365125"/>
          </a:xfrm>
        </p:spPr>
        <p:txBody>
          <a:bodyPr/>
          <a:lstStyle/>
          <a:p>
            <a:pPr algn="l"/>
            <a:r>
              <a:rPr lang="en-US" sz="1000" dirty="0" smtClean="0"/>
              <a:t>07/26/2017 REVISED SLIDE DECK</a:t>
            </a:r>
            <a:endParaRPr lang="en-US" sz="1000" dirty="0"/>
          </a:p>
        </p:txBody>
      </p:sp>
    </p:spTree>
    <p:extLst>
      <p:ext uri="{BB962C8B-B14F-4D97-AF65-F5344CB8AC3E}">
        <p14:creationId xmlns:p14="http://schemas.microsoft.com/office/powerpoint/2010/main" val="33971085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120" y="359373"/>
            <a:ext cx="7886700" cy="695957"/>
          </a:xfrm>
        </p:spPr>
        <p:txBody>
          <a:bodyPr>
            <a:noAutofit/>
          </a:bodyPr>
          <a:lstStyle/>
          <a:p>
            <a:pPr algn="ctr"/>
            <a:r>
              <a:rPr lang="en-US" sz="4200" b="1" dirty="0" smtClean="0">
                <a:solidFill>
                  <a:srgbClr val="973735"/>
                </a:solidFill>
                <a:latin typeface="Calibri" panose="020F0502020204030204" pitchFamily="34" charset="0"/>
                <a:cs typeface="Calibri" panose="020F0502020204030204" pitchFamily="34" charset="0"/>
              </a:rPr>
              <a:t>Pop Quiz!</a:t>
            </a:r>
            <a:endParaRPr lang="en-US" sz="4200" b="1" dirty="0">
              <a:solidFill>
                <a:srgbClr val="973735"/>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501070" y="997402"/>
            <a:ext cx="8270750" cy="5772833"/>
          </a:xfrm>
        </p:spPr>
        <p:txBody>
          <a:bodyPr>
            <a:normAutofit fontScale="25000" lnSpcReduction="20000"/>
          </a:bodyPr>
          <a:lstStyle/>
          <a:p>
            <a:pPr marL="215504" lvl="3" indent="-215504" fontAlgn="base">
              <a:lnSpc>
                <a:spcPct val="120000"/>
              </a:lnSpc>
              <a:spcBef>
                <a:spcPts val="0"/>
              </a:spcBef>
              <a:spcAft>
                <a:spcPts val="450"/>
              </a:spcAft>
              <a:buNone/>
            </a:pPr>
            <a:endParaRPr lang="en-US" sz="1900" dirty="0">
              <a:cs typeface="Calibri Light" panose="020F0302020204030204" pitchFamily="34" charset="0"/>
            </a:endParaRPr>
          </a:p>
          <a:p>
            <a:pPr marL="215504" lvl="3" indent="-215504" fontAlgn="base">
              <a:lnSpc>
                <a:spcPct val="120000"/>
              </a:lnSpc>
              <a:spcBef>
                <a:spcPts val="0"/>
              </a:spcBef>
              <a:spcAft>
                <a:spcPts val="450"/>
              </a:spcAft>
              <a:buNone/>
            </a:pPr>
            <a:r>
              <a:rPr lang="en-US" sz="5600" dirty="0" smtClean="0">
                <a:cs typeface="Calibri Light" panose="020F0302020204030204" pitchFamily="34" charset="0"/>
              </a:rPr>
              <a:t>Q:	A faculty member submits a reimbursement request for an airline club membership. The business purpose noted is that the club is used when waiting a hour between flights to work on Harvard business. </a:t>
            </a:r>
            <a:endParaRPr lang="en-US" sz="5600" dirty="0">
              <a:cs typeface="Calibri Light" panose="020F0302020204030204" pitchFamily="34" charset="0"/>
            </a:endParaRPr>
          </a:p>
          <a:p>
            <a:pPr marL="215504" lvl="3" indent="-215504" fontAlgn="base">
              <a:lnSpc>
                <a:spcPct val="120000"/>
              </a:lnSpc>
              <a:spcBef>
                <a:spcPts val="0"/>
              </a:spcBef>
              <a:buNone/>
            </a:pPr>
            <a:r>
              <a:rPr lang="en-US" sz="5600" dirty="0">
                <a:cs typeface="Calibri Light" panose="020F0302020204030204" pitchFamily="34" charset="0"/>
              </a:rPr>
              <a:t>A</a:t>
            </a:r>
            <a:r>
              <a:rPr lang="en-US" sz="5600" dirty="0" smtClean="0">
                <a:cs typeface="Calibri Light" panose="020F0302020204030204" pitchFamily="34" charset="0"/>
              </a:rPr>
              <a:t>: This is not allowable. While the expense appears reasonable,  the membership is in the individual’s name and can be used for personal use. </a:t>
            </a:r>
            <a:br>
              <a:rPr lang="en-US" sz="5600" dirty="0" smtClean="0">
                <a:cs typeface="Calibri Light" panose="020F0302020204030204" pitchFamily="34" charset="0"/>
              </a:rPr>
            </a:br>
            <a:endParaRPr lang="en-US" sz="4800" dirty="0">
              <a:cs typeface="Calibri Light" panose="020F0302020204030204" pitchFamily="34" charset="0"/>
            </a:endParaRPr>
          </a:p>
          <a:p>
            <a:pPr marL="215504" lvl="3" indent="-215504" fontAlgn="base">
              <a:lnSpc>
                <a:spcPct val="120000"/>
              </a:lnSpc>
              <a:spcBef>
                <a:spcPts val="0"/>
              </a:spcBef>
              <a:spcAft>
                <a:spcPts val="450"/>
              </a:spcAft>
              <a:buNone/>
            </a:pPr>
            <a:r>
              <a:rPr lang="en-US" sz="5600" dirty="0">
                <a:cs typeface="Calibri Light" panose="020F0302020204030204" pitchFamily="34" charset="0"/>
              </a:rPr>
              <a:t>Q:	</a:t>
            </a:r>
            <a:r>
              <a:rPr lang="en-US" sz="5600" dirty="0" smtClean="0">
                <a:cs typeface="Calibri Light" panose="020F0302020204030204" pitchFamily="34" charset="0"/>
              </a:rPr>
              <a:t>A tub’s Development Office purchases a membership to the Harvard Faculty Club of New York. They note the membership will be used to house staff while on business in NY and they will use the facilities for developmental programs and events.</a:t>
            </a:r>
            <a:endParaRPr lang="en-US" sz="5600" dirty="0">
              <a:cs typeface="Calibri Light" panose="020F0302020204030204" pitchFamily="34" charset="0"/>
            </a:endParaRPr>
          </a:p>
          <a:p>
            <a:pPr marL="215504" lvl="3" indent="-215504" fontAlgn="base">
              <a:lnSpc>
                <a:spcPct val="120000"/>
              </a:lnSpc>
              <a:spcBef>
                <a:spcPts val="0"/>
              </a:spcBef>
              <a:spcAft>
                <a:spcPts val="450"/>
              </a:spcAft>
              <a:buNone/>
            </a:pPr>
            <a:r>
              <a:rPr lang="en-US" sz="5600" dirty="0">
                <a:cs typeface="Calibri Light" panose="020F0302020204030204" pitchFamily="34" charset="0"/>
              </a:rPr>
              <a:t>A</a:t>
            </a:r>
            <a:r>
              <a:rPr lang="en-US" sz="5600" dirty="0" smtClean="0">
                <a:cs typeface="Calibri Light" panose="020F0302020204030204" pitchFamily="34" charset="0"/>
              </a:rPr>
              <a:t>: This would be allowable with Financial Dean approval.  While the expense is not ordinary, it is being used in several ways for University business. The membership must be under the name of a Harvard Department and not an individual.</a:t>
            </a:r>
          </a:p>
          <a:p>
            <a:pPr marL="215504" lvl="3" indent="-215504" fontAlgn="base">
              <a:lnSpc>
                <a:spcPct val="120000"/>
              </a:lnSpc>
              <a:spcBef>
                <a:spcPts val="0"/>
              </a:spcBef>
              <a:spcAft>
                <a:spcPts val="450"/>
              </a:spcAft>
              <a:buNone/>
            </a:pPr>
            <a:r>
              <a:rPr lang="en-US" sz="5600" dirty="0" smtClean="0">
                <a:cs typeface="Calibri Light" panose="020F0302020204030204" pitchFamily="34" charset="0"/>
              </a:rPr>
              <a:t>	In rare cases, other types of memberships may be allowable (e.g., Amazon Prime); however these memberships must be approve by a Financial Dean, linked to a Harvard-only Business non-taxable business account, linked to a Harvard email account and may only be used for Harvard-related business.  </a:t>
            </a:r>
            <a:endParaRPr lang="en-US" sz="4800" dirty="0" smtClean="0">
              <a:cs typeface="Calibri Light" panose="020F0302020204030204" pitchFamily="34" charset="0"/>
            </a:endParaRPr>
          </a:p>
          <a:p>
            <a:pPr marL="215504" lvl="3" indent="-215504" fontAlgn="base">
              <a:lnSpc>
                <a:spcPct val="120000"/>
              </a:lnSpc>
              <a:spcBef>
                <a:spcPts val="0"/>
              </a:spcBef>
              <a:spcAft>
                <a:spcPts val="450"/>
              </a:spcAft>
              <a:buNone/>
            </a:pPr>
            <a:r>
              <a:rPr lang="en-US" sz="5600" dirty="0" smtClean="0">
                <a:cs typeface="Calibri Light" panose="020F0302020204030204" pitchFamily="34" charset="0"/>
              </a:rPr>
              <a:t>Q</a:t>
            </a:r>
            <a:r>
              <a:rPr lang="en-US" sz="5600" dirty="0">
                <a:cs typeface="Calibri Light" panose="020F0302020204030204" pitchFamily="34" charset="0"/>
              </a:rPr>
              <a:t>: </a:t>
            </a:r>
            <a:r>
              <a:rPr lang="en-US" sz="5600" dirty="0" smtClean="0">
                <a:cs typeface="Calibri Light" panose="020F0302020204030204" pitchFamily="34" charset="0"/>
              </a:rPr>
              <a:t> An employee submits a receipt to be reimbursed for parking in Harvard Square for an early morning business meeting. </a:t>
            </a:r>
            <a:endParaRPr lang="en-US" sz="5600" dirty="0">
              <a:cs typeface="Calibri Light" panose="020F0302020204030204" pitchFamily="34" charset="0"/>
            </a:endParaRPr>
          </a:p>
          <a:p>
            <a:pPr marL="219456" indent="-219456">
              <a:lnSpc>
                <a:spcPct val="120000"/>
              </a:lnSpc>
              <a:spcBef>
                <a:spcPts val="0"/>
              </a:spcBef>
              <a:spcAft>
                <a:spcPts val="45"/>
              </a:spcAft>
              <a:buNone/>
            </a:pPr>
            <a:r>
              <a:rPr lang="en-US" sz="5600" dirty="0">
                <a:cs typeface="Calibri Light" panose="020F0302020204030204" pitchFamily="34" charset="0"/>
              </a:rPr>
              <a:t>A</a:t>
            </a:r>
            <a:r>
              <a:rPr lang="en-US" sz="5600" dirty="0" smtClean="0">
                <a:cs typeface="Calibri Light" panose="020F0302020204030204" pitchFamily="34" charset="0"/>
              </a:rPr>
              <a:t>:  Are there additional details? </a:t>
            </a:r>
            <a:r>
              <a:rPr lang="en-US" sz="5600" dirty="0"/>
              <a:t>L</a:t>
            </a:r>
            <a:r>
              <a:rPr lang="en-US" sz="5600" dirty="0" smtClean="0"/>
              <a:t>ocal </a:t>
            </a:r>
            <a:r>
              <a:rPr lang="en-US" sz="5600" dirty="0"/>
              <a:t>parking (parking on or near the Harvard campus such as 123 Mt. </a:t>
            </a:r>
            <a:r>
              <a:rPr lang="en-US" sz="5600" dirty="0" smtClean="0"/>
              <a:t>Auburn,  </a:t>
            </a:r>
            <a:r>
              <a:rPr lang="en-US" sz="5600" dirty="0"/>
              <a:t>Harvard Square or other campus parking) </a:t>
            </a:r>
            <a:r>
              <a:rPr lang="en-US" sz="5600" dirty="0" smtClean="0"/>
              <a:t>is only allowed if there is a clear and reasonable business case and it benefits the project directly. Examples may include:</a:t>
            </a:r>
            <a:endParaRPr lang="en-US" sz="5600" dirty="0"/>
          </a:p>
          <a:p>
            <a:pPr marL="619506" lvl="2" indent="-219456">
              <a:lnSpc>
                <a:spcPct val="120000"/>
              </a:lnSpc>
              <a:spcBef>
                <a:spcPts val="0"/>
              </a:spcBef>
              <a:spcAft>
                <a:spcPts val="45"/>
              </a:spcAft>
            </a:pPr>
            <a:r>
              <a:rPr lang="en-US" sz="5600" dirty="0" smtClean="0"/>
              <a:t>The </a:t>
            </a:r>
            <a:r>
              <a:rPr lang="en-US" sz="5600" dirty="0"/>
              <a:t>event begins or ends after normal working hours, </a:t>
            </a:r>
            <a:endParaRPr lang="en-US" sz="5600" dirty="0" smtClean="0"/>
          </a:p>
          <a:p>
            <a:pPr marL="619506" lvl="2" indent="-219456">
              <a:lnSpc>
                <a:spcPct val="120000"/>
              </a:lnSpc>
              <a:spcBef>
                <a:spcPts val="0"/>
              </a:spcBef>
              <a:spcAft>
                <a:spcPts val="45"/>
              </a:spcAft>
            </a:pPr>
            <a:r>
              <a:rPr lang="en-US" sz="5600" dirty="0" smtClean="0"/>
              <a:t>for </a:t>
            </a:r>
            <a:r>
              <a:rPr lang="en-US" sz="5600" dirty="0"/>
              <a:t>security/safety (not walking back to regular parking late at night);</a:t>
            </a:r>
          </a:p>
          <a:p>
            <a:pPr marL="619506" lvl="2" indent="-219456">
              <a:lnSpc>
                <a:spcPct val="120000"/>
              </a:lnSpc>
              <a:spcBef>
                <a:spcPts val="0"/>
              </a:spcBef>
              <a:spcAft>
                <a:spcPts val="45"/>
              </a:spcAft>
            </a:pPr>
            <a:r>
              <a:rPr lang="en-US" sz="5600" dirty="0"/>
              <a:t>For medical reasons; and/or</a:t>
            </a:r>
          </a:p>
          <a:p>
            <a:pPr marL="619506" lvl="2" indent="-219456">
              <a:lnSpc>
                <a:spcPct val="120000"/>
              </a:lnSpc>
              <a:spcBef>
                <a:spcPts val="0"/>
              </a:spcBef>
              <a:spcAft>
                <a:spcPts val="45"/>
              </a:spcAft>
            </a:pPr>
            <a:r>
              <a:rPr lang="en-US" sz="5600" dirty="0"/>
              <a:t>For  transportation of items to meeting/event.  </a:t>
            </a:r>
          </a:p>
          <a:p>
            <a:pPr marL="219456" lvl="3" indent="-219456" fontAlgn="base">
              <a:lnSpc>
                <a:spcPct val="120000"/>
              </a:lnSpc>
              <a:spcBef>
                <a:spcPts val="0"/>
              </a:spcBef>
              <a:spcAft>
                <a:spcPts val="45"/>
              </a:spcAft>
              <a:buNone/>
            </a:pPr>
            <a:endParaRPr lang="en-US" sz="4800" dirty="0">
              <a:cs typeface="Calibri Light" panose="020F0302020204030204" pitchFamily="34" charset="0"/>
            </a:endParaRPr>
          </a:p>
        </p:txBody>
      </p:sp>
      <p:sp>
        <p:nvSpPr>
          <p:cNvPr id="4" name="TextBox 3"/>
          <p:cNvSpPr txBox="1"/>
          <p:nvPr/>
        </p:nvSpPr>
        <p:spPr>
          <a:xfrm>
            <a:off x="8066855" y="6578210"/>
            <a:ext cx="883315" cy="276999"/>
          </a:xfrm>
          <a:prstGeom prst="rect">
            <a:avLst/>
          </a:prstGeom>
          <a:noFill/>
        </p:spPr>
        <p:txBody>
          <a:bodyPr wrap="square" rtlCol="0">
            <a:spAutoFit/>
          </a:bodyPr>
          <a:lstStyle/>
          <a:p>
            <a:fld id="{5C3938C9-A3C6-448C-94D9-36A72127BFE6}" type="slidenum">
              <a:rPr lang="en-US" sz="1200" smtClean="0">
                <a:latin typeface="Calibri Light" panose="020F0302020204030204" pitchFamily="34" charset="0"/>
                <a:cs typeface="Calibri Light" panose="020F0302020204030204" pitchFamily="34" charset="0"/>
              </a:rPr>
              <a:t>14</a:t>
            </a:fld>
            <a:endParaRPr lang="en-US" sz="1200" dirty="0">
              <a:latin typeface="Calibri Light" panose="020F0302020204030204" pitchFamily="34" charset="0"/>
              <a:cs typeface="Calibri Light" panose="020F0302020204030204"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44510" y="105341"/>
            <a:ext cx="1341120" cy="100584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31390" y="89331"/>
            <a:ext cx="1341120" cy="1005840"/>
          </a:xfrm>
          <a:prstGeom prst="rect">
            <a:avLst/>
          </a:prstGeom>
        </p:spPr>
      </p:pic>
      <p:sp>
        <p:nvSpPr>
          <p:cNvPr id="5" name="Footer Placeholder 4"/>
          <p:cNvSpPr>
            <a:spLocks noGrp="1"/>
          </p:cNvSpPr>
          <p:nvPr>
            <p:ph type="ftr" sz="quarter" idx="11"/>
          </p:nvPr>
        </p:nvSpPr>
        <p:spPr>
          <a:xfrm>
            <a:off x="16279" y="6479046"/>
            <a:ext cx="2895600" cy="365125"/>
          </a:xfrm>
        </p:spPr>
        <p:txBody>
          <a:bodyPr/>
          <a:lstStyle/>
          <a:p>
            <a:pPr algn="l"/>
            <a:r>
              <a:rPr lang="en-US" sz="1000" dirty="0" smtClean="0"/>
              <a:t>07/26/2017 REVISED SLIDE DECK</a:t>
            </a:r>
            <a:endParaRPr lang="en-US" sz="1000" dirty="0"/>
          </a:p>
        </p:txBody>
      </p:sp>
    </p:spTree>
    <p:extLst>
      <p:ext uri="{BB962C8B-B14F-4D97-AF65-F5344CB8AC3E}">
        <p14:creationId xmlns:p14="http://schemas.microsoft.com/office/powerpoint/2010/main" val="3757875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120" y="359373"/>
            <a:ext cx="7886700" cy="695957"/>
          </a:xfrm>
        </p:spPr>
        <p:txBody>
          <a:bodyPr>
            <a:noAutofit/>
          </a:bodyPr>
          <a:lstStyle/>
          <a:p>
            <a:pPr algn="ctr"/>
            <a:r>
              <a:rPr lang="en-US" sz="4200" b="1" dirty="0" smtClean="0">
                <a:solidFill>
                  <a:srgbClr val="973735"/>
                </a:solidFill>
                <a:latin typeface="Calibri" panose="020F0502020204030204" pitchFamily="34" charset="0"/>
                <a:cs typeface="Calibri" panose="020F0502020204030204" pitchFamily="34" charset="0"/>
              </a:rPr>
              <a:t>Pop Quiz!</a:t>
            </a:r>
            <a:endParaRPr lang="en-US" sz="4200" b="1" dirty="0">
              <a:solidFill>
                <a:srgbClr val="973735"/>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501070" y="997402"/>
            <a:ext cx="8270750" cy="5772833"/>
          </a:xfrm>
        </p:spPr>
        <p:txBody>
          <a:bodyPr>
            <a:normAutofit fontScale="25000" lnSpcReduction="20000"/>
          </a:bodyPr>
          <a:lstStyle/>
          <a:p>
            <a:pPr marL="215504" lvl="3" indent="-215504" fontAlgn="base">
              <a:lnSpc>
                <a:spcPct val="120000"/>
              </a:lnSpc>
              <a:spcBef>
                <a:spcPts val="0"/>
              </a:spcBef>
              <a:spcAft>
                <a:spcPts val="450"/>
              </a:spcAft>
              <a:buNone/>
            </a:pPr>
            <a:endParaRPr lang="en-US" sz="4800" dirty="0">
              <a:cs typeface="Calibri Light" panose="020F0302020204030204" pitchFamily="34" charset="0"/>
            </a:endParaRPr>
          </a:p>
          <a:p>
            <a:pPr marL="219456" lvl="3" indent="-219456" fontAlgn="base">
              <a:lnSpc>
                <a:spcPct val="120000"/>
              </a:lnSpc>
              <a:spcBef>
                <a:spcPts val="0"/>
              </a:spcBef>
              <a:spcAft>
                <a:spcPts val="45"/>
              </a:spcAft>
              <a:buNone/>
            </a:pPr>
            <a:r>
              <a:rPr lang="en-US" sz="5600" dirty="0">
                <a:cs typeface="Calibri Light" panose="020F0302020204030204" pitchFamily="34" charset="0"/>
              </a:rPr>
              <a:t>Q</a:t>
            </a:r>
            <a:r>
              <a:rPr lang="en-US" sz="5600" dirty="0" smtClean="0">
                <a:cs typeface="Calibri Light" panose="020F0302020204030204" pitchFamily="34" charset="0"/>
              </a:rPr>
              <a:t>: A research assistant is flying to a country that requires specific immunization shots and requires a special VISA to get into the country. </a:t>
            </a:r>
            <a:endParaRPr lang="en-US" sz="5600" dirty="0">
              <a:cs typeface="Calibri Light" panose="020F0302020204030204" pitchFamily="34" charset="0"/>
            </a:endParaRPr>
          </a:p>
          <a:p>
            <a:pPr marL="219456" lvl="3" indent="-219456" fontAlgn="base">
              <a:lnSpc>
                <a:spcPct val="120000"/>
              </a:lnSpc>
              <a:spcBef>
                <a:spcPts val="0"/>
              </a:spcBef>
              <a:spcAft>
                <a:spcPts val="45"/>
              </a:spcAft>
              <a:buNone/>
            </a:pPr>
            <a:r>
              <a:rPr lang="en-US" sz="5600" dirty="0">
                <a:cs typeface="Calibri Light" panose="020F0302020204030204" pitchFamily="34" charset="0"/>
              </a:rPr>
              <a:t>A</a:t>
            </a:r>
            <a:r>
              <a:rPr lang="en-US" sz="5600" dirty="0" smtClean="0">
                <a:cs typeface="Calibri Light" panose="020F0302020204030204" pitchFamily="34" charset="0"/>
              </a:rPr>
              <a:t>: </a:t>
            </a:r>
            <a:r>
              <a:rPr lang="en-US" sz="5600" dirty="0"/>
              <a:t>Costs associated with obtaining the necessary VISAs and immunizations required for travel to non-U.S. destinations on Harvard business </a:t>
            </a:r>
            <a:r>
              <a:rPr lang="en-US" sz="5600" dirty="0" smtClean="0"/>
              <a:t>are </a:t>
            </a:r>
            <a:r>
              <a:rPr lang="en-US" sz="5600" dirty="0"/>
              <a:t>allowable</a:t>
            </a:r>
            <a:r>
              <a:rPr lang="en-US" sz="5600" dirty="0" smtClean="0">
                <a:cs typeface="Calibri Light" panose="020F0302020204030204" pitchFamily="34" charset="0"/>
              </a:rPr>
              <a:t>.  </a:t>
            </a:r>
          </a:p>
          <a:p>
            <a:pPr marL="219456" lvl="3" indent="-219456" fontAlgn="base">
              <a:lnSpc>
                <a:spcPct val="120000"/>
              </a:lnSpc>
              <a:spcBef>
                <a:spcPts val="0"/>
              </a:spcBef>
              <a:spcAft>
                <a:spcPts val="45"/>
              </a:spcAft>
              <a:buNone/>
            </a:pPr>
            <a:endParaRPr lang="en-US" sz="4000" dirty="0">
              <a:cs typeface="Calibri Light" panose="020F0302020204030204" pitchFamily="34" charset="0"/>
            </a:endParaRPr>
          </a:p>
          <a:p>
            <a:pPr marL="219456" lvl="3" indent="-219456" fontAlgn="base">
              <a:lnSpc>
                <a:spcPct val="120000"/>
              </a:lnSpc>
              <a:spcBef>
                <a:spcPts val="0"/>
              </a:spcBef>
              <a:spcAft>
                <a:spcPts val="45"/>
              </a:spcAft>
              <a:buNone/>
            </a:pPr>
            <a:r>
              <a:rPr lang="en-US" sz="5600" dirty="0">
                <a:cs typeface="Calibri Light" panose="020F0302020204030204" pitchFamily="34" charset="0"/>
              </a:rPr>
              <a:t>Q: </a:t>
            </a:r>
            <a:r>
              <a:rPr lang="en-US" sz="5600" dirty="0" smtClean="0">
                <a:cs typeface="Calibri Light" panose="020F0302020204030204" pitchFamily="34" charset="0"/>
              </a:rPr>
              <a:t>Aren’t allowance reimbursements (non-travel reimbursements related to an annual research or professional expense allocations), allowed to be processed after 90 days with no tax implications? </a:t>
            </a:r>
            <a:endParaRPr lang="en-US" sz="5600" dirty="0">
              <a:cs typeface="Calibri Light" panose="020F0302020204030204" pitchFamily="34" charset="0"/>
            </a:endParaRPr>
          </a:p>
          <a:p>
            <a:pPr marL="219456" lvl="3" indent="-219456" fontAlgn="base">
              <a:lnSpc>
                <a:spcPct val="120000"/>
              </a:lnSpc>
              <a:spcBef>
                <a:spcPts val="0"/>
              </a:spcBef>
              <a:spcAft>
                <a:spcPts val="45"/>
              </a:spcAft>
              <a:buNone/>
            </a:pPr>
            <a:r>
              <a:rPr lang="en-US" sz="5600" dirty="0">
                <a:cs typeface="Calibri Light" panose="020F0302020204030204" pitchFamily="34" charset="0"/>
              </a:rPr>
              <a:t>A</a:t>
            </a:r>
            <a:r>
              <a:rPr lang="en-US" sz="5600" dirty="0" smtClean="0">
                <a:cs typeface="Calibri Light" panose="020F0302020204030204" pitchFamily="34" charset="0"/>
              </a:rPr>
              <a:t>: Allowance reimbursements are not allowed and submission of receipts must follow the accountable plan rules and time limits. </a:t>
            </a:r>
          </a:p>
          <a:p>
            <a:pPr marL="219456" lvl="3" indent="-219456" fontAlgn="base">
              <a:lnSpc>
                <a:spcPct val="120000"/>
              </a:lnSpc>
              <a:spcBef>
                <a:spcPts val="0"/>
              </a:spcBef>
              <a:spcAft>
                <a:spcPts val="45"/>
              </a:spcAft>
              <a:buNone/>
            </a:pPr>
            <a:endParaRPr lang="en-US" sz="4000" dirty="0" smtClean="0">
              <a:cs typeface="Calibri Light" panose="020F0302020204030204" pitchFamily="34" charset="0"/>
            </a:endParaRPr>
          </a:p>
          <a:p>
            <a:pPr marL="219456" lvl="3" indent="-219456" fontAlgn="base">
              <a:lnSpc>
                <a:spcPct val="120000"/>
              </a:lnSpc>
              <a:spcBef>
                <a:spcPts val="0"/>
              </a:spcBef>
              <a:spcAft>
                <a:spcPts val="45"/>
              </a:spcAft>
              <a:buNone/>
            </a:pPr>
            <a:r>
              <a:rPr lang="en-US" sz="5600" dirty="0">
                <a:cs typeface="Calibri Light" panose="020F0302020204030204" pitchFamily="34" charset="0"/>
              </a:rPr>
              <a:t>Q: </a:t>
            </a:r>
            <a:r>
              <a:rPr lang="en-US" sz="5600" dirty="0" smtClean="0">
                <a:cs typeface="Calibri Light" panose="020F0302020204030204" pitchFamily="34" charset="0"/>
              </a:rPr>
              <a:t>An employee traveling for 2 weeks submits for reimbursement for hotel laundry services.</a:t>
            </a:r>
            <a:endParaRPr lang="en-US" sz="5600" dirty="0">
              <a:cs typeface="Calibri Light" panose="020F0302020204030204" pitchFamily="34" charset="0"/>
            </a:endParaRPr>
          </a:p>
          <a:p>
            <a:pPr marL="219456" lvl="3" indent="-219456" fontAlgn="base">
              <a:lnSpc>
                <a:spcPct val="120000"/>
              </a:lnSpc>
              <a:spcBef>
                <a:spcPts val="0"/>
              </a:spcBef>
              <a:spcAft>
                <a:spcPts val="45"/>
              </a:spcAft>
              <a:buNone/>
            </a:pPr>
            <a:r>
              <a:rPr lang="en-US" sz="5600" dirty="0">
                <a:cs typeface="Calibri Light" panose="020F0302020204030204" pitchFamily="34" charset="0"/>
              </a:rPr>
              <a:t>A</a:t>
            </a:r>
            <a:r>
              <a:rPr lang="en-US" sz="5600" dirty="0" smtClean="0">
                <a:cs typeface="Calibri Light" panose="020F0302020204030204" pitchFamily="34" charset="0"/>
              </a:rPr>
              <a:t>: Individuals on travel for over 5 days are eligible for laundry service expenses.</a:t>
            </a:r>
          </a:p>
          <a:p>
            <a:pPr marL="219456" lvl="3" indent="-219456" fontAlgn="base">
              <a:lnSpc>
                <a:spcPct val="120000"/>
              </a:lnSpc>
              <a:spcBef>
                <a:spcPts val="0"/>
              </a:spcBef>
              <a:spcAft>
                <a:spcPts val="45"/>
              </a:spcAft>
              <a:buNone/>
            </a:pPr>
            <a:endParaRPr lang="en-US" sz="4000" dirty="0" smtClean="0">
              <a:cs typeface="Calibri Light" panose="020F0302020204030204" pitchFamily="34" charset="0"/>
            </a:endParaRPr>
          </a:p>
          <a:p>
            <a:pPr marL="219456" lvl="3" indent="-219456" fontAlgn="base">
              <a:lnSpc>
                <a:spcPct val="120000"/>
              </a:lnSpc>
              <a:spcBef>
                <a:spcPts val="0"/>
              </a:spcBef>
              <a:spcAft>
                <a:spcPts val="45"/>
              </a:spcAft>
              <a:buNone/>
            </a:pPr>
            <a:r>
              <a:rPr lang="en-US" sz="5600" dirty="0">
                <a:cs typeface="Calibri Light" panose="020F0302020204030204" pitchFamily="34" charset="0"/>
              </a:rPr>
              <a:t>Q: </a:t>
            </a:r>
            <a:r>
              <a:rPr lang="en-US" sz="5600" dirty="0" smtClean="0">
                <a:cs typeface="Calibri Light" panose="020F0302020204030204" pitchFamily="34" charset="0"/>
              </a:rPr>
              <a:t>A faculty member is a keynote speaker at a conference in Italy. The conference will pay them an honorarium and travel costs. Should Harvard pay for the plane ticket and be reimbursed later?</a:t>
            </a:r>
            <a:endParaRPr lang="en-US" sz="5600" dirty="0">
              <a:cs typeface="Calibri Light" panose="020F0302020204030204" pitchFamily="34" charset="0"/>
            </a:endParaRPr>
          </a:p>
          <a:p>
            <a:pPr marL="219456" lvl="3" indent="-219456" fontAlgn="base">
              <a:lnSpc>
                <a:spcPct val="120000"/>
              </a:lnSpc>
              <a:spcBef>
                <a:spcPts val="0"/>
              </a:spcBef>
              <a:spcAft>
                <a:spcPts val="45"/>
              </a:spcAft>
              <a:buNone/>
            </a:pPr>
            <a:r>
              <a:rPr lang="en-US" sz="5600" dirty="0">
                <a:cs typeface="Calibri Light" panose="020F0302020204030204" pitchFamily="34" charset="0"/>
              </a:rPr>
              <a:t>A</a:t>
            </a:r>
            <a:r>
              <a:rPr lang="en-US" sz="5600" dirty="0" smtClean="0">
                <a:cs typeface="Calibri Light" panose="020F0302020204030204" pitchFamily="34" charset="0"/>
              </a:rPr>
              <a:t>: These are payments from outside organizations. The faculty member should incur expenses on their personal credit card and be reimbursed directly by the outside organization. </a:t>
            </a:r>
          </a:p>
          <a:p>
            <a:pPr marL="219456" lvl="3" indent="-219456" fontAlgn="base">
              <a:lnSpc>
                <a:spcPct val="120000"/>
              </a:lnSpc>
              <a:spcBef>
                <a:spcPts val="0"/>
              </a:spcBef>
              <a:spcAft>
                <a:spcPts val="45"/>
              </a:spcAft>
              <a:buNone/>
            </a:pPr>
            <a:endParaRPr lang="en-US" sz="4000" dirty="0">
              <a:cs typeface="Calibri Light" panose="020F0302020204030204" pitchFamily="34" charset="0"/>
            </a:endParaRPr>
          </a:p>
          <a:p>
            <a:pPr marL="219456" lvl="3" indent="-219456" fontAlgn="base">
              <a:lnSpc>
                <a:spcPct val="120000"/>
              </a:lnSpc>
              <a:spcBef>
                <a:spcPts val="0"/>
              </a:spcBef>
              <a:spcAft>
                <a:spcPts val="45"/>
              </a:spcAft>
              <a:buNone/>
            </a:pPr>
            <a:r>
              <a:rPr lang="en-US" sz="5600" dirty="0">
                <a:cs typeface="Calibri Light" panose="020F0302020204030204" pitchFamily="34" charset="0"/>
              </a:rPr>
              <a:t>Q: </a:t>
            </a:r>
            <a:r>
              <a:rPr lang="en-US" sz="5600" dirty="0" smtClean="0">
                <a:cs typeface="Calibri Light" panose="020F0302020204030204" pitchFamily="34" charset="0"/>
              </a:rPr>
              <a:t>Same instance as above, but the faculty member says that Harvard is benefiting from this conference since they are a Dean and are representing Harvard. They believe Harvard should pay for the plane ticket and request reimbursement from the outside organization.</a:t>
            </a:r>
          </a:p>
          <a:p>
            <a:pPr marL="219456" lvl="3" indent="-219456" fontAlgn="base">
              <a:lnSpc>
                <a:spcPct val="120000"/>
              </a:lnSpc>
              <a:spcBef>
                <a:spcPts val="0"/>
              </a:spcBef>
              <a:spcAft>
                <a:spcPts val="45"/>
              </a:spcAft>
              <a:buNone/>
            </a:pPr>
            <a:r>
              <a:rPr lang="en-US" sz="5600" dirty="0" smtClean="0">
                <a:cs typeface="Calibri Light" panose="020F0302020204030204" pitchFamily="34" charset="0"/>
              </a:rPr>
              <a:t>A:  It can be difficult to determine personal and Harvard business. In the above instance, unless there is an extenuating circumstance, such as the outside organization’s willingness to pay or a multi-leg trip which includes Harvard business, because the faculty member is receiving an honoraria, the expenses lean more towards personal than Harvard business.</a:t>
            </a:r>
          </a:p>
          <a:p>
            <a:pPr marL="219456" lvl="3" indent="-219456" fontAlgn="base">
              <a:lnSpc>
                <a:spcPct val="120000"/>
              </a:lnSpc>
              <a:spcBef>
                <a:spcPts val="0"/>
              </a:spcBef>
              <a:spcAft>
                <a:spcPts val="45"/>
              </a:spcAft>
              <a:buNone/>
            </a:pPr>
            <a:endParaRPr lang="en-US" sz="5600" dirty="0">
              <a:cs typeface="Calibri Light" panose="020F0302020204030204" pitchFamily="34" charset="0"/>
            </a:endParaRPr>
          </a:p>
          <a:p>
            <a:pPr marL="219456" lvl="3" indent="-219456" fontAlgn="base">
              <a:lnSpc>
                <a:spcPct val="120000"/>
              </a:lnSpc>
              <a:spcBef>
                <a:spcPts val="0"/>
              </a:spcBef>
              <a:spcAft>
                <a:spcPts val="45"/>
              </a:spcAft>
              <a:buNone/>
            </a:pPr>
            <a:endParaRPr lang="en-US" sz="5600" dirty="0">
              <a:latin typeface="Calibri Light" panose="020F0302020204030204" pitchFamily="34" charset="0"/>
              <a:cs typeface="Calibri Light" panose="020F0302020204030204" pitchFamily="34" charset="0"/>
            </a:endParaRPr>
          </a:p>
        </p:txBody>
      </p:sp>
      <p:sp>
        <p:nvSpPr>
          <p:cNvPr id="4" name="TextBox 3"/>
          <p:cNvSpPr txBox="1"/>
          <p:nvPr/>
        </p:nvSpPr>
        <p:spPr>
          <a:xfrm>
            <a:off x="8066855" y="6578210"/>
            <a:ext cx="883315" cy="276999"/>
          </a:xfrm>
          <a:prstGeom prst="rect">
            <a:avLst/>
          </a:prstGeom>
          <a:noFill/>
        </p:spPr>
        <p:txBody>
          <a:bodyPr wrap="square" rtlCol="0">
            <a:spAutoFit/>
          </a:bodyPr>
          <a:lstStyle/>
          <a:p>
            <a:fld id="{5C3938C9-A3C6-448C-94D9-36A72127BFE6}" type="slidenum">
              <a:rPr lang="en-US" sz="1200" smtClean="0">
                <a:latin typeface="Calibri Light" panose="020F0302020204030204" pitchFamily="34" charset="0"/>
                <a:cs typeface="Calibri Light" panose="020F0302020204030204" pitchFamily="34" charset="0"/>
              </a:rPr>
              <a:t>15</a:t>
            </a:fld>
            <a:endParaRPr lang="en-US" sz="1200" dirty="0">
              <a:latin typeface="Calibri Light" panose="020F0302020204030204" pitchFamily="34" charset="0"/>
              <a:cs typeface="Calibri Light" panose="020F0302020204030204"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44510" y="105341"/>
            <a:ext cx="1341120" cy="100584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31390" y="89331"/>
            <a:ext cx="1341120" cy="1005840"/>
          </a:xfrm>
          <a:prstGeom prst="rect">
            <a:avLst/>
          </a:prstGeom>
        </p:spPr>
      </p:pic>
      <p:sp>
        <p:nvSpPr>
          <p:cNvPr id="5" name="Footer Placeholder 4"/>
          <p:cNvSpPr>
            <a:spLocks noGrp="1"/>
          </p:cNvSpPr>
          <p:nvPr>
            <p:ph type="ftr" sz="quarter" idx="11"/>
          </p:nvPr>
        </p:nvSpPr>
        <p:spPr>
          <a:xfrm>
            <a:off x="0" y="6489094"/>
            <a:ext cx="2895600" cy="365125"/>
          </a:xfrm>
        </p:spPr>
        <p:txBody>
          <a:bodyPr/>
          <a:lstStyle/>
          <a:p>
            <a:pPr algn="l"/>
            <a:r>
              <a:rPr lang="en-US" sz="1000" dirty="0" smtClean="0"/>
              <a:t>07/26/2017 REVISED SLIDE DECK</a:t>
            </a:r>
            <a:endParaRPr lang="en-US" sz="1000" dirty="0"/>
          </a:p>
        </p:txBody>
      </p:sp>
    </p:spTree>
    <p:extLst>
      <p:ext uri="{BB962C8B-B14F-4D97-AF65-F5344CB8AC3E}">
        <p14:creationId xmlns:p14="http://schemas.microsoft.com/office/powerpoint/2010/main" val="3413942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Title 1"/>
          <p:cNvSpPr>
            <a:spLocks/>
          </p:cNvSpPr>
          <p:nvPr/>
        </p:nvSpPr>
        <p:spPr bwMode="auto">
          <a:xfrm>
            <a:off x="1047750" y="126170"/>
            <a:ext cx="7048500" cy="914400"/>
          </a:xfrm>
          <a:prstGeom prst="rect">
            <a:avLst/>
          </a:prstGeom>
          <a:noFill/>
          <a:ln w="9525">
            <a:noFill/>
            <a:miter lim="800000"/>
            <a:headEnd/>
            <a:tailEnd/>
          </a:ln>
        </p:spPr>
        <p:txBody>
          <a:bodyPr anchor="ctr"/>
          <a:lstStyle/>
          <a:p>
            <a:pPr algn="ctr">
              <a:defRPr/>
            </a:pPr>
            <a:r>
              <a:rPr lang="en-US" sz="4200" b="1" dirty="0" smtClean="0">
                <a:solidFill>
                  <a:srgbClr val="C00000"/>
                </a:solidFill>
              </a:rPr>
              <a:t>Common Errors</a:t>
            </a:r>
            <a:endParaRPr lang="en-US" sz="4200" dirty="0">
              <a:solidFill>
                <a:schemeClr val="accent2"/>
              </a:solidFill>
              <a:latin typeface="+mj-lt"/>
              <a:ea typeface="+mj-ea"/>
              <a:cs typeface="+mj-cs"/>
            </a:endParaRPr>
          </a:p>
        </p:txBody>
      </p:sp>
      <p:sp>
        <p:nvSpPr>
          <p:cNvPr id="15365" name="Content Placeholder 2"/>
          <p:cNvSpPr>
            <a:spLocks/>
          </p:cNvSpPr>
          <p:nvPr/>
        </p:nvSpPr>
        <p:spPr bwMode="auto">
          <a:xfrm>
            <a:off x="430976" y="966139"/>
            <a:ext cx="8282048" cy="5484672"/>
          </a:xfrm>
          <a:prstGeom prst="rect">
            <a:avLst/>
          </a:prstGeom>
          <a:noFill/>
          <a:ln w="9525">
            <a:noFill/>
            <a:miter lim="800000"/>
            <a:headEnd/>
            <a:tailEnd/>
          </a:ln>
        </p:spPr>
        <p:txBody>
          <a:bodyPr/>
          <a:lstStyle/>
          <a:p>
            <a:pPr eaLnBrk="0" hangingPunct="0">
              <a:spcBef>
                <a:spcPct val="20000"/>
              </a:spcBef>
              <a:spcAft>
                <a:spcPts val="600"/>
              </a:spcAft>
              <a:buClr>
                <a:srgbClr val="C50017"/>
              </a:buClr>
              <a:defRPr/>
            </a:pPr>
            <a:r>
              <a:rPr lang="en-US" sz="1600" dirty="0"/>
              <a:t>Reimbursement requests are often </a:t>
            </a:r>
            <a:r>
              <a:rPr lang="en-US" sz="1600" dirty="0" smtClean="0"/>
              <a:t>returned or rejected </a:t>
            </a:r>
            <a:r>
              <a:rPr lang="en-US" sz="1600" dirty="0"/>
              <a:t>because of…</a:t>
            </a:r>
          </a:p>
          <a:p>
            <a:pPr marL="228600" indent="-228600" eaLnBrk="0" hangingPunct="0">
              <a:spcBef>
                <a:spcPct val="20000"/>
              </a:spcBef>
              <a:spcAft>
                <a:spcPts val="600"/>
              </a:spcAft>
              <a:buClr>
                <a:srgbClr val="C50017"/>
              </a:buClr>
              <a:buFont typeface="Arial" pitchFamily="34" charset="0"/>
              <a:buChar char="•"/>
              <a:defRPr/>
            </a:pPr>
            <a:r>
              <a:rPr lang="en-US" sz="1600" b="0" dirty="0" smtClean="0"/>
              <a:t>Missing or insufficient </a:t>
            </a:r>
            <a:r>
              <a:rPr lang="en-US" sz="1600" dirty="0" smtClean="0"/>
              <a:t>d</a:t>
            </a:r>
            <a:r>
              <a:rPr lang="en-US" sz="1600" b="0" dirty="0" smtClean="0"/>
              <a:t>etailed business purpose</a:t>
            </a:r>
            <a:endParaRPr lang="en-US" sz="1600" b="0" dirty="0"/>
          </a:p>
          <a:p>
            <a:pPr marL="228600" indent="-228600" eaLnBrk="0" hangingPunct="0">
              <a:spcBef>
                <a:spcPct val="20000"/>
              </a:spcBef>
              <a:spcAft>
                <a:spcPts val="600"/>
              </a:spcAft>
              <a:buClr>
                <a:srgbClr val="C50017"/>
              </a:buClr>
              <a:buFont typeface="Arial" pitchFamily="34" charset="0"/>
              <a:buChar char="•"/>
              <a:defRPr/>
            </a:pPr>
            <a:r>
              <a:rPr lang="en-US" sz="1600" dirty="0" smtClean="0"/>
              <a:t>Missing Receipts over $75.00 or no signed Missing Receipt Affidavit (MRA)</a:t>
            </a:r>
            <a:endParaRPr lang="en-US" sz="1600" b="0" dirty="0"/>
          </a:p>
          <a:p>
            <a:pPr marL="228600" indent="-228600" eaLnBrk="0" hangingPunct="0">
              <a:spcBef>
                <a:spcPct val="20000"/>
              </a:spcBef>
              <a:spcAft>
                <a:spcPts val="600"/>
              </a:spcAft>
              <a:buClr>
                <a:srgbClr val="C50017"/>
              </a:buClr>
              <a:buFont typeface="Arial" pitchFamily="34" charset="0"/>
              <a:buChar char="•"/>
              <a:defRPr/>
            </a:pPr>
            <a:r>
              <a:rPr lang="en-US" sz="1600" b="0" dirty="0" smtClean="0"/>
              <a:t>Nonemployee reimbursement is processed as a Payment Request (PR) rather than a Non-Employee Reimbursement (NR) </a:t>
            </a:r>
            <a:r>
              <a:rPr lang="en-US" sz="1600" b="0" dirty="0"/>
              <a:t>through </a:t>
            </a:r>
            <a:r>
              <a:rPr lang="en-US" sz="1600" b="0" dirty="0" smtClean="0"/>
              <a:t>HCOM</a:t>
            </a:r>
            <a:endParaRPr lang="en-US" sz="1600" b="0" dirty="0"/>
          </a:p>
          <a:p>
            <a:pPr marL="228600" indent="-228600" eaLnBrk="0" hangingPunct="0">
              <a:spcBef>
                <a:spcPct val="20000"/>
              </a:spcBef>
              <a:spcAft>
                <a:spcPts val="600"/>
              </a:spcAft>
              <a:buClr>
                <a:srgbClr val="C50017"/>
              </a:buClr>
              <a:buFont typeface="Arial" pitchFamily="34" charset="0"/>
              <a:buChar char="•"/>
              <a:defRPr/>
            </a:pPr>
            <a:r>
              <a:rPr lang="en-US" sz="1600" b="0" dirty="0"/>
              <a:t>Per Diem </a:t>
            </a:r>
            <a:r>
              <a:rPr lang="en-US" sz="1600" dirty="0"/>
              <a:t>l</a:t>
            </a:r>
            <a:r>
              <a:rPr lang="en-US" sz="1600" b="0" dirty="0" smtClean="0"/>
              <a:t>imits </a:t>
            </a:r>
            <a:r>
              <a:rPr lang="en-US" sz="1600" b="0" dirty="0"/>
              <a:t>are </a:t>
            </a:r>
            <a:r>
              <a:rPr lang="en-US" sz="1600" b="0" dirty="0" smtClean="0"/>
              <a:t>exceeded</a:t>
            </a:r>
          </a:p>
          <a:p>
            <a:pPr marL="228600" indent="-228600" eaLnBrk="0" hangingPunct="0">
              <a:spcBef>
                <a:spcPct val="20000"/>
              </a:spcBef>
              <a:spcAft>
                <a:spcPts val="600"/>
              </a:spcAft>
              <a:buClr>
                <a:srgbClr val="C50017"/>
              </a:buClr>
              <a:buFont typeface="Arial" pitchFamily="34" charset="0"/>
              <a:buChar char="•"/>
              <a:defRPr/>
            </a:pPr>
            <a:r>
              <a:rPr lang="en-US" sz="1600" dirty="0" smtClean="0"/>
              <a:t>Expenses are taxable to an individual</a:t>
            </a:r>
          </a:p>
          <a:p>
            <a:pPr marL="685800" lvl="1" indent="-228600" eaLnBrk="0" hangingPunct="0">
              <a:spcBef>
                <a:spcPct val="20000"/>
              </a:spcBef>
              <a:spcAft>
                <a:spcPts val="600"/>
              </a:spcAft>
              <a:buClr>
                <a:srgbClr val="C50017"/>
              </a:buClr>
              <a:buFont typeface="Arial" pitchFamily="34" charset="0"/>
              <a:buChar char="•"/>
              <a:defRPr/>
            </a:pPr>
            <a:r>
              <a:rPr lang="en-US" sz="1600" b="0" dirty="0" smtClean="0"/>
              <a:t>Sympathy flowers to an employee exceed $100</a:t>
            </a:r>
          </a:p>
          <a:p>
            <a:pPr marL="685800" lvl="1" indent="-228600" eaLnBrk="0" hangingPunct="0">
              <a:spcBef>
                <a:spcPct val="20000"/>
              </a:spcBef>
              <a:spcAft>
                <a:spcPts val="600"/>
              </a:spcAft>
              <a:buClr>
                <a:srgbClr val="C50017"/>
              </a:buClr>
              <a:buFont typeface="Arial" pitchFamily="34" charset="0"/>
              <a:buChar char="•"/>
              <a:defRPr/>
            </a:pPr>
            <a:r>
              <a:rPr lang="en-US" sz="1600" dirty="0" smtClean="0"/>
              <a:t>Gift certificate to an employee</a:t>
            </a:r>
            <a:endParaRPr lang="en-US" sz="1600" b="0" dirty="0"/>
          </a:p>
          <a:p>
            <a:pPr marL="228600" indent="-228600" eaLnBrk="0" hangingPunct="0">
              <a:spcBef>
                <a:spcPct val="20000"/>
              </a:spcBef>
              <a:spcAft>
                <a:spcPts val="600"/>
              </a:spcAft>
              <a:buClr>
                <a:srgbClr val="C50017"/>
              </a:buClr>
              <a:buFont typeface="Arial" pitchFamily="34" charset="0"/>
              <a:buChar char="•"/>
              <a:defRPr/>
            </a:pPr>
            <a:r>
              <a:rPr lang="en-US" sz="1600" b="0" dirty="0"/>
              <a:t>Expenses </a:t>
            </a:r>
            <a:r>
              <a:rPr lang="en-US" sz="1600" b="0" dirty="0" smtClean="0"/>
              <a:t>exceeding </a:t>
            </a:r>
            <a:r>
              <a:rPr lang="en-US" sz="1600" b="0" dirty="0"/>
              <a:t>90 </a:t>
            </a:r>
            <a:r>
              <a:rPr lang="en-US" sz="1600" b="0" dirty="0" smtClean="0"/>
              <a:t>days which do not include the appropriate additional pay form</a:t>
            </a:r>
            <a:endParaRPr lang="en-US" sz="1600" dirty="0"/>
          </a:p>
          <a:p>
            <a:pPr marL="228600" indent="-228600" eaLnBrk="0" hangingPunct="0">
              <a:spcBef>
                <a:spcPct val="20000"/>
              </a:spcBef>
              <a:spcAft>
                <a:spcPts val="600"/>
              </a:spcAft>
              <a:buClr>
                <a:srgbClr val="C50017"/>
              </a:buClr>
              <a:buFont typeface="Arial" pitchFamily="34" charset="0"/>
              <a:buChar char="•"/>
              <a:defRPr/>
            </a:pPr>
            <a:r>
              <a:rPr lang="en-US" sz="1600" dirty="0" smtClean="0"/>
              <a:t>Corporate card payments which are taxable must include</a:t>
            </a:r>
          </a:p>
          <a:p>
            <a:pPr marL="800100" lvl="1" indent="-342900">
              <a:buClr>
                <a:srgbClr val="C00000"/>
              </a:buClr>
              <a:buFont typeface="Arial" panose="020B0604020202020204" pitchFamily="34" charset="0"/>
              <a:buChar char="•"/>
            </a:pPr>
            <a:r>
              <a:rPr lang="en-US" sz="1600" dirty="0" smtClean="0"/>
              <a:t>Add </a:t>
            </a:r>
            <a:r>
              <a:rPr lang="en-US" sz="1600" dirty="0"/>
              <a:t>Pay form </a:t>
            </a:r>
            <a:r>
              <a:rPr lang="en-US" sz="1600" dirty="0" smtClean="0"/>
              <a:t>with “No </a:t>
            </a:r>
            <a:r>
              <a:rPr lang="en-US" sz="1600" dirty="0"/>
              <a:t>Check Required” </a:t>
            </a:r>
            <a:r>
              <a:rPr lang="en-US" sz="1600" dirty="0" smtClean="0"/>
              <a:t>written on </a:t>
            </a:r>
            <a:r>
              <a:rPr lang="en-US" sz="1600" dirty="0"/>
              <a:t>the top of the form</a:t>
            </a:r>
          </a:p>
          <a:p>
            <a:pPr marL="800100" lvl="1" indent="-342900">
              <a:buClr>
                <a:srgbClr val="C00000"/>
              </a:buClr>
              <a:buFont typeface="Arial" panose="020B0604020202020204" pitchFamily="34" charset="0"/>
              <a:buChar char="•"/>
            </a:pPr>
            <a:r>
              <a:rPr lang="en-US" sz="1600" dirty="0" smtClean="0"/>
              <a:t>Add Pay form </a:t>
            </a:r>
            <a:r>
              <a:rPr lang="en-US" sz="1600" dirty="0"/>
              <a:t>and associated receipts </a:t>
            </a:r>
            <a:r>
              <a:rPr lang="en-US" sz="1600" dirty="0" smtClean="0"/>
              <a:t>included in the Concur expense </a:t>
            </a:r>
            <a:r>
              <a:rPr lang="en-US" sz="1600" dirty="0"/>
              <a:t>report </a:t>
            </a:r>
            <a:r>
              <a:rPr lang="en-US" sz="1600" dirty="0" smtClean="0"/>
              <a:t>header</a:t>
            </a:r>
          </a:p>
          <a:p>
            <a:pPr marL="800100" lvl="1" indent="-342900">
              <a:buClr>
                <a:srgbClr val="C00000"/>
              </a:buClr>
              <a:buFont typeface="Arial" panose="020B0604020202020204" pitchFamily="34" charset="0"/>
              <a:buChar char="•"/>
            </a:pPr>
            <a:r>
              <a:rPr lang="en-US" sz="1600" dirty="0" smtClean="0"/>
              <a:t>The </a:t>
            </a:r>
            <a:r>
              <a:rPr lang="en-US" sz="1600" dirty="0"/>
              <a:t>“Includes additional pay” box </a:t>
            </a:r>
            <a:r>
              <a:rPr lang="en-US" sz="1600" dirty="0" smtClean="0"/>
              <a:t>is checked at </a:t>
            </a:r>
            <a:r>
              <a:rPr lang="en-US" sz="1600" dirty="0"/>
              <a:t>the expense report header in Concur</a:t>
            </a:r>
          </a:p>
          <a:p>
            <a:pPr eaLnBrk="0" hangingPunct="0">
              <a:spcBef>
                <a:spcPct val="20000"/>
              </a:spcBef>
              <a:spcAft>
                <a:spcPts val="600"/>
              </a:spcAft>
              <a:buClr>
                <a:srgbClr val="C50017"/>
              </a:buClr>
              <a:defRPr/>
            </a:pPr>
            <a:endParaRPr lang="en-US" sz="2000" b="0" dirty="0">
              <a:solidFill>
                <a:srgbClr val="4D4D4D"/>
              </a:solidFill>
              <a:latin typeface="Arial" charset="0"/>
            </a:endParaRPr>
          </a:p>
        </p:txBody>
      </p:sp>
      <p:sp>
        <p:nvSpPr>
          <p:cNvPr id="2" name="Footer Placeholder 1"/>
          <p:cNvSpPr>
            <a:spLocks noGrp="1"/>
          </p:cNvSpPr>
          <p:nvPr>
            <p:ph type="ftr" sz="quarter" idx="11"/>
          </p:nvPr>
        </p:nvSpPr>
        <p:spPr>
          <a:xfrm>
            <a:off x="0" y="6492875"/>
            <a:ext cx="2895600" cy="365125"/>
          </a:xfrm>
        </p:spPr>
        <p:txBody>
          <a:bodyPr/>
          <a:lstStyle/>
          <a:p>
            <a:pPr algn="l"/>
            <a:r>
              <a:rPr lang="en-US" sz="1000" dirty="0" smtClean="0"/>
              <a:t>07/26/2017 REVISED SLIDE DECK</a:t>
            </a:r>
            <a:endParaRPr lang="en-US" sz="1000" dirty="0"/>
          </a:p>
        </p:txBody>
      </p:sp>
    </p:spTree>
    <p:extLst>
      <p:ext uri="{BB962C8B-B14F-4D97-AF65-F5344CB8AC3E}">
        <p14:creationId xmlns:p14="http://schemas.microsoft.com/office/powerpoint/2010/main" val="21003154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235" y="164575"/>
            <a:ext cx="8641125" cy="921720"/>
          </a:xfrm>
        </p:spPr>
        <p:txBody>
          <a:bodyPr>
            <a:normAutofit/>
          </a:bodyPr>
          <a:lstStyle/>
          <a:p>
            <a:r>
              <a:rPr lang="en-US" sz="4200" b="1" dirty="0" smtClean="0">
                <a:solidFill>
                  <a:srgbClr val="C00000"/>
                </a:solidFill>
              </a:rPr>
              <a:t>Additional Materials</a:t>
            </a:r>
            <a:endParaRPr lang="en-US" sz="4200" b="1" dirty="0">
              <a:solidFill>
                <a:srgbClr val="C00000"/>
              </a:solidFill>
            </a:endParaRPr>
          </a:p>
        </p:txBody>
      </p:sp>
      <p:sp>
        <p:nvSpPr>
          <p:cNvPr id="3" name="Content Placeholder 2"/>
          <p:cNvSpPr>
            <a:spLocks noGrp="1"/>
          </p:cNvSpPr>
          <p:nvPr>
            <p:ph idx="1"/>
          </p:nvPr>
        </p:nvSpPr>
        <p:spPr>
          <a:xfrm>
            <a:off x="217595" y="971080"/>
            <a:ext cx="8641125" cy="4762220"/>
          </a:xfrm>
          <a:ln>
            <a:noFill/>
          </a:ln>
        </p:spPr>
        <p:txBody>
          <a:bodyPr>
            <a:noAutofit/>
          </a:bodyPr>
          <a:lstStyle/>
          <a:p>
            <a:pPr marL="114300" lvl="3" indent="0">
              <a:buNone/>
            </a:pPr>
            <a:r>
              <a:rPr lang="en-US" sz="1800" dirty="0" smtClean="0"/>
              <a:t/>
            </a:r>
            <a:br>
              <a:rPr lang="en-US" sz="1800" dirty="0" smtClean="0"/>
            </a:br>
            <a:r>
              <a:rPr lang="en-US" sz="1800" dirty="0" smtClean="0">
                <a:hlinkClick r:id="rId3"/>
              </a:rPr>
              <a:t>BEN </a:t>
            </a:r>
            <a:r>
              <a:rPr lang="en-US" sz="1800" dirty="0">
                <a:hlinkClick r:id="rId3"/>
              </a:rPr>
              <a:t>Reimbursement Type - Foreign </a:t>
            </a:r>
            <a:r>
              <a:rPr lang="en-US" sz="1800" dirty="0" smtClean="0">
                <a:hlinkClick r:id="rId3"/>
              </a:rPr>
              <a:t>Individual</a:t>
            </a:r>
            <a:endParaRPr lang="en-US" sz="1800" dirty="0" smtClean="0"/>
          </a:p>
          <a:p>
            <a:pPr marL="114300" lvl="3" indent="0">
              <a:buNone/>
            </a:pPr>
            <a:r>
              <a:rPr lang="en-US" sz="1800" dirty="0">
                <a:hlinkClick r:id="rId4"/>
              </a:rPr>
              <a:t>Fellowship Payments and Reimbursements for Students and Non-Employee </a:t>
            </a:r>
            <a:r>
              <a:rPr lang="en-US" sz="1800" dirty="0" smtClean="0">
                <a:hlinkClick r:id="rId4"/>
              </a:rPr>
              <a:t>Postdocs/Fellows</a:t>
            </a:r>
            <a:endParaRPr lang="en-US" sz="1800" dirty="0"/>
          </a:p>
          <a:p>
            <a:pPr marL="114300" lvl="3" indent="0">
              <a:buNone/>
            </a:pPr>
            <a:r>
              <a:rPr lang="en-US" sz="1800" dirty="0">
                <a:hlinkClick r:id="rId5"/>
              </a:rPr>
              <a:t>Gifts and Celebratory Events for Employees and </a:t>
            </a:r>
            <a:r>
              <a:rPr lang="en-US" sz="1800" dirty="0" smtClean="0">
                <a:hlinkClick r:id="rId5"/>
              </a:rPr>
              <a:t>Nonemployees</a:t>
            </a:r>
            <a:endParaRPr lang="en-US" sz="1800" dirty="0"/>
          </a:p>
          <a:p>
            <a:pPr marL="114300" lvl="3" indent="0">
              <a:buNone/>
            </a:pPr>
            <a:r>
              <a:rPr lang="en-US" sz="1800" dirty="0" smtClean="0">
                <a:hlinkClick r:id="rId3"/>
              </a:rPr>
              <a:t>Job Aid on Completing Reimbursement Forms</a:t>
            </a:r>
            <a:endParaRPr lang="en-US" sz="1800" dirty="0" smtClean="0"/>
          </a:p>
          <a:p>
            <a:pPr marL="114300" lvl="3" indent="0">
              <a:buNone/>
            </a:pPr>
            <a:r>
              <a:rPr lang="en-US" sz="1800" dirty="0" smtClean="0">
                <a:hlinkClick r:id="rId6"/>
              </a:rPr>
              <a:t>Sponsored Programs Policies</a:t>
            </a:r>
            <a:endParaRPr lang="en-US" sz="1800" dirty="0" smtClean="0"/>
          </a:p>
          <a:p>
            <a:pPr marL="114300" lvl="3" indent="0">
              <a:buNone/>
            </a:pPr>
            <a:r>
              <a:rPr lang="en-US" sz="1800" dirty="0">
                <a:hlinkClick r:id="rId3"/>
              </a:rPr>
              <a:t>Travel Policy</a:t>
            </a:r>
            <a:endParaRPr lang="en-US" sz="1800" dirty="0"/>
          </a:p>
          <a:p>
            <a:pPr marL="571500" lvl="3" indent="-457200">
              <a:buFont typeface="Arial" panose="020B0604020202020204" pitchFamily="34" charset="0"/>
              <a:buChar char="•"/>
            </a:pPr>
            <a:endParaRPr lang="en-US" sz="2400" dirty="0" smtClean="0"/>
          </a:p>
          <a:p>
            <a:pPr marL="114300" lvl="3" indent="0">
              <a:buNone/>
            </a:pPr>
            <a:endParaRPr lang="en-US" sz="2800" dirty="0"/>
          </a:p>
          <a:p>
            <a:pPr lvl="0"/>
            <a:endParaRPr lang="en-US" sz="1600" dirty="0"/>
          </a:p>
        </p:txBody>
      </p:sp>
      <p:sp>
        <p:nvSpPr>
          <p:cNvPr id="5" name="Footer Placeholder 4"/>
          <p:cNvSpPr>
            <a:spLocks noGrp="1"/>
          </p:cNvSpPr>
          <p:nvPr>
            <p:ph type="ftr" sz="quarter" idx="11"/>
          </p:nvPr>
        </p:nvSpPr>
        <p:spPr>
          <a:xfrm>
            <a:off x="0" y="6481837"/>
            <a:ext cx="2895600" cy="365125"/>
          </a:xfrm>
        </p:spPr>
        <p:txBody>
          <a:bodyPr/>
          <a:lstStyle/>
          <a:p>
            <a:pPr algn="l"/>
            <a:r>
              <a:rPr lang="en-US" sz="1000" dirty="0" smtClean="0"/>
              <a:t>07/26/2017 REVISED SLIDE DECK</a:t>
            </a:r>
            <a:endParaRPr lang="en-US" sz="1000" dirty="0"/>
          </a:p>
        </p:txBody>
      </p:sp>
    </p:spTree>
    <p:extLst>
      <p:ext uri="{BB962C8B-B14F-4D97-AF65-F5344CB8AC3E}">
        <p14:creationId xmlns:p14="http://schemas.microsoft.com/office/powerpoint/2010/main" val="33904133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96347" y="202979"/>
            <a:ext cx="6951305" cy="461665"/>
          </a:xfrm>
          <a:prstGeom prst="rect">
            <a:avLst/>
          </a:prstGeom>
          <a:noFill/>
        </p:spPr>
        <p:txBody>
          <a:bodyPr wrap="square" rtlCol="0">
            <a:spAutoFit/>
          </a:bodyPr>
          <a:lstStyle/>
          <a:p>
            <a:r>
              <a:rPr lang="en-US" sz="2400" b="1" dirty="0" smtClean="0">
                <a:solidFill>
                  <a:srgbClr val="973735"/>
                </a:solidFill>
              </a:rPr>
              <a:t>Financial Policy Website: policies.fad.harvard.edu</a:t>
            </a:r>
            <a:endParaRPr lang="en-US" sz="2400" b="1" dirty="0">
              <a:solidFill>
                <a:srgbClr val="973735"/>
              </a:solidFill>
            </a:endParaRPr>
          </a:p>
        </p:txBody>
      </p:sp>
      <p:pic>
        <p:nvPicPr>
          <p:cNvPr id="4" name="Picture 3"/>
          <p:cNvPicPr>
            <a:picLocks noChangeAspect="1"/>
          </p:cNvPicPr>
          <p:nvPr/>
        </p:nvPicPr>
        <p:blipFill rotWithShape="1">
          <a:blip r:embed="rId3"/>
          <a:srcRect l="1" t="1" r="302" b="338"/>
          <a:stretch/>
        </p:blipFill>
        <p:spPr>
          <a:xfrm>
            <a:off x="967959" y="740650"/>
            <a:ext cx="7208083" cy="5669280"/>
          </a:xfrm>
          <a:prstGeom prst="rect">
            <a:avLst/>
          </a:prstGeom>
        </p:spPr>
      </p:pic>
      <p:sp>
        <p:nvSpPr>
          <p:cNvPr id="5" name="Footer Placeholder 4"/>
          <p:cNvSpPr>
            <a:spLocks noGrp="1"/>
          </p:cNvSpPr>
          <p:nvPr>
            <p:ph type="ftr" sz="quarter" idx="11"/>
          </p:nvPr>
        </p:nvSpPr>
        <p:spPr>
          <a:xfrm>
            <a:off x="0" y="6485936"/>
            <a:ext cx="2895600" cy="365125"/>
          </a:xfrm>
        </p:spPr>
        <p:txBody>
          <a:bodyPr/>
          <a:lstStyle/>
          <a:p>
            <a:pPr algn="l"/>
            <a:r>
              <a:rPr lang="en-US" sz="1000" dirty="0" smtClean="0"/>
              <a:t>07/26/2017 REVISED SLIDE DECK</a:t>
            </a:r>
            <a:endParaRPr lang="en-US" sz="1000" dirty="0"/>
          </a:p>
        </p:txBody>
      </p:sp>
    </p:spTree>
    <p:extLst>
      <p:ext uri="{BB962C8B-B14F-4D97-AF65-F5344CB8AC3E}">
        <p14:creationId xmlns:p14="http://schemas.microsoft.com/office/powerpoint/2010/main" val="1753715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b="1" dirty="0" smtClean="0">
                <a:solidFill>
                  <a:srgbClr val="C00000"/>
                </a:solidFill>
              </a:rPr>
              <a:t>Agenda</a:t>
            </a:r>
            <a:endParaRPr lang="en-US" sz="4200" b="1" dirty="0">
              <a:solidFill>
                <a:srgbClr val="C00000"/>
              </a:solidFill>
            </a:endParaRPr>
          </a:p>
        </p:txBody>
      </p:sp>
      <p:sp>
        <p:nvSpPr>
          <p:cNvPr id="3" name="Content Placeholder 2"/>
          <p:cNvSpPr>
            <a:spLocks noGrp="1"/>
          </p:cNvSpPr>
          <p:nvPr>
            <p:ph idx="1"/>
          </p:nvPr>
        </p:nvSpPr>
        <p:spPr/>
        <p:txBody>
          <a:bodyPr/>
          <a:lstStyle/>
          <a:p>
            <a:r>
              <a:rPr lang="en-US" dirty="0" smtClean="0"/>
              <a:t>The Accountable Plan Rules</a:t>
            </a:r>
          </a:p>
          <a:p>
            <a:r>
              <a:rPr lang="en-US" dirty="0" smtClean="0"/>
              <a:t>Common Questions</a:t>
            </a:r>
          </a:p>
          <a:p>
            <a:r>
              <a:rPr lang="en-US" dirty="0" smtClean="0"/>
              <a:t>Business Meals</a:t>
            </a:r>
          </a:p>
          <a:p>
            <a:r>
              <a:rPr lang="en-US" dirty="0" smtClean="0"/>
              <a:t>Gifts</a:t>
            </a:r>
          </a:p>
          <a:p>
            <a:r>
              <a:rPr lang="en-US" dirty="0" smtClean="0"/>
              <a:t>External Organizations</a:t>
            </a:r>
          </a:p>
          <a:p>
            <a:r>
              <a:rPr lang="en-US" dirty="0" smtClean="0"/>
              <a:t>Pop Quiz</a:t>
            </a:r>
          </a:p>
          <a:p>
            <a:r>
              <a:rPr lang="en-US" dirty="0" smtClean="0"/>
              <a:t>Common Errors</a:t>
            </a:r>
          </a:p>
          <a:p>
            <a:endParaRPr lang="en-US" dirty="0" smtClean="0"/>
          </a:p>
          <a:p>
            <a:endParaRPr lang="en-US" dirty="0"/>
          </a:p>
        </p:txBody>
      </p:sp>
      <p:sp>
        <p:nvSpPr>
          <p:cNvPr id="5" name="Footer Placeholder 4"/>
          <p:cNvSpPr>
            <a:spLocks noGrp="1"/>
          </p:cNvSpPr>
          <p:nvPr>
            <p:ph type="ftr" sz="quarter" idx="11"/>
          </p:nvPr>
        </p:nvSpPr>
        <p:spPr>
          <a:xfrm>
            <a:off x="0" y="6481837"/>
            <a:ext cx="2895600" cy="365125"/>
          </a:xfrm>
        </p:spPr>
        <p:txBody>
          <a:bodyPr/>
          <a:lstStyle/>
          <a:p>
            <a:pPr algn="l"/>
            <a:r>
              <a:rPr lang="en-US" sz="1000" dirty="0" smtClean="0"/>
              <a:t>07/26/2017 REVISED SLIDE DECK</a:t>
            </a:r>
            <a:endParaRPr lang="en-US" sz="1000" dirty="0"/>
          </a:p>
        </p:txBody>
      </p:sp>
    </p:spTree>
    <p:extLst>
      <p:ext uri="{BB962C8B-B14F-4D97-AF65-F5344CB8AC3E}">
        <p14:creationId xmlns:p14="http://schemas.microsoft.com/office/powerpoint/2010/main" val="3813630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Title 1"/>
          <p:cNvSpPr>
            <a:spLocks/>
          </p:cNvSpPr>
          <p:nvPr/>
        </p:nvSpPr>
        <p:spPr bwMode="auto">
          <a:xfrm>
            <a:off x="78615" y="152400"/>
            <a:ext cx="8641125" cy="914400"/>
          </a:xfrm>
          <a:prstGeom prst="rect">
            <a:avLst/>
          </a:prstGeom>
          <a:noFill/>
          <a:ln w="9525">
            <a:noFill/>
            <a:miter lim="800000"/>
            <a:headEnd/>
            <a:tailEnd/>
          </a:ln>
        </p:spPr>
        <p:txBody>
          <a:bodyPr anchor="ctr"/>
          <a:lstStyle/>
          <a:p>
            <a:pPr algn="ctr">
              <a:defRPr/>
            </a:pPr>
            <a:r>
              <a:rPr lang="en-US" sz="4200" b="1" dirty="0" smtClean="0">
                <a:solidFill>
                  <a:schemeClr val="accent2"/>
                </a:solidFill>
                <a:latin typeface="+mj-lt"/>
                <a:ea typeface="+mj-ea"/>
                <a:cs typeface="+mj-cs"/>
              </a:rPr>
              <a:t>IRS Rules - The “Accountable </a:t>
            </a:r>
            <a:r>
              <a:rPr lang="en-US" sz="4200" b="1" dirty="0">
                <a:solidFill>
                  <a:schemeClr val="accent2"/>
                </a:solidFill>
                <a:latin typeface="+mj-lt"/>
                <a:ea typeface="+mj-ea"/>
                <a:cs typeface="+mj-cs"/>
              </a:rPr>
              <a:t>Plan”</a:t>
            </a:r>
          </a:p>
        </p:txBody>
      </p:sp>
      <p:sp>
        <p:nvSpPr>
          <p:cNvPr id="13316" name="Content Placeholder 2"/>
          <p:cNvSpPr>
            <a:spLocks/>
          </p:cNvSpPr>
          <p:nvPr/>
        </p:nvSpPr>
        <p:spPr bwMode="auto">
          <a:xfrm>
            <a:off x="533400" y="1470344"/>
            <a:ext cx="4114800" cy="4886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sz="2400" b="1">
                <a:solidFill>
                  <a:schemeClr val="tx1"/>
                </a:solidFill>
                <a:latin typeface="Arial" charset="0"/>
                <a:ea typeface="ＭＳ Ｐゴシック" pitchFamily="34" charset="-128"/>
              </a:defRPr>
            </a:lvl1pPr>
            <a:lvl2pPr marL="742950" indent="-285750" eaLnBrk="0" hangingPunct="0">
              <a:defRPr sz="2400" b="1">
                <a:solidFill>
                  <a:schemeClr val="tx1"/>
                </a:solidFill>
                <a:latin typeface="Arial" charset="0"/>
                <a:ea typeface="ＭＳ Ｐゴシック" pitchFamily="34" charset="-128"/>
              </a:defRPr>
            </a:lvl2pPr>
            <a:lvl3pPr marL="1143000" indent="-228600" eaLnBrk="0" hangingPunct="0">
              <a:defRPr sz="2400" b="1">
                <a:solidFill>
                  <a:schemeClr val="tx1"/>
                </a:solidFill>
                <a:latin typeface="Arial" charset="0"/>
                <a:ea typeface="ＭＳ Ｐゴシック" pitchFamily="34" charset="-128"/>
              </a:defRPr>
            </a:lvl3pPr>
            <a:lvl4pPr marL="1600200" indent="-228600" eaLnBrk="0" hangingPunct="0">
              <a:defRPr sz="2400" b="1">
                <a:solidFill>
                  <a:schemeClr val="tx1"/>
                </a:solidFill>
                <a:latin typeface="Arial" charset="0"/>
                <a:ea typeface="ＭＳ Ｐゴシック" pitchFamily="34" charset="-128"/>
              </a:defRPr>
            </a:lvl4pPr>
            <a:lvl5pPr marL="2057400" indent="-228600" eaLnBrk="0" hangingPunct="0">
              <a:defRPr sz="2400" b="1">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sz="2400" b="1">
                <a:solidFill>
                  <a:schemeClr val="tx1"/>
                </a:solidFill>
                <a:latin typeface="Arial" charset="0"/>
                <a:ea typeface="ＭＳ Ｐゴシック" pitchFamily="34" charset="-128"/>
              </a:defRPr>
            </a:lvl9pPr>
          </a:lstStyle>
          <a:p>
            <a:pPr>
              <a:spcBef>
                <a:spcPct val="20000"/>
              </a:spcBef>
              <a:spcAft>
                <a:spcPts val="600"/>
              </a:spcAft>
              <a:buClr>
                <a:srgbClr val="C50017"/>
              </a:buClr>
              <a:buFont typeface="Arial" charset="0"/>
              <a:buChar char="•"/>
            </a:pPr>
            <a:r>
              <a:rPr lang="en-US" altLang="en-US" sz="2000" b="0" dirty="0" smtClean="0">
                <a:solidFill>
                  <a:srgbClr val="4D4D4D"/>
                </a:solidFill>
                <a:latin typeface="+mn-lt"/>
              </a:rPr>
              <a:t>Any time Harvard gives money or other value to an individual, it can have tax implications.</a:t>
            </a:r>
          </a:p>
          <a:p>
            <a:pPr>
              <a:spcBef>
                <a:spcPct val="20000"/>
              </a:spcBef>
              <a:spcAft>
                <a:spcPts val="600"/>
              </a:spcAft>
              <a:buClr>
                <a:srgbClr val="C50017"/>
              </a:buClr>
              <a:buFont typeface="Arial" charset="0"/>
              <a:buChar char="•"/>
            </a:pPr>
            <a:r>
              <a:rPr lang="en-US" altLang="en-US" sz="2000" b="0" dirty="0" smtClean="0">
                <a:solidFill>
                  <a:srgbClr val="4D4D4D"/>
                </a:solidFill>
                <a:latin typeface="+mn-lt"/>
              </a:rPr>
              <a:t>The “Accountable Plan” is the set of IRS rules Harvard must follow to ensure reimbursements are not taxable to the recipient/reimbursee. </a:t>
            </a:r>
            <a:endParaRPr lang="en-US" altLang="en-US" sz="2000" b="0" dirty="0">
              <a:solidFill>
                <a:srgbClr val="4D4D4D"/>
              </a:solidFill>
              <a:latin typeface="+mn-lt"/>
            </a:endParaRPr>
          </a:p>
          <a:p>
            <a:pPr>
              <a:spcBef>
                <a:spcPct val="20000"/>
              </a:spcBef>
              <a:spcAft>
                <a:spcPts val="600"/>
              </a:spcAft>
              <a:buClr>
                <a:srgbClr val="C50017"/>
              </a:buClr>
              <a:buFont typeface="Arial" charset="0"/>
              <a:buChar char="•"/>
            </a:pPr>
            <a:r>
              <a:rPr lang="en-US" altLang="en-US" sz="2000" b="0" dirty="0" smtClean="0">
                <a:solidFill>
                  <a:srgbClr val="4D4D4D"/>
                </a:solidFill>
                <a:latin typeface="+mn-lt"/>
              </a:rPr>
              <a:t>The </a:t>
            </a:r>
            <a:r>
              <a:rPr lang="en-US" altLang="en-US" sz="2000" b="0" dirty="0">
                <a:solidFill>
                  <a:srgbClr val="4D4D4D"/>
                </a:solidFill>
                <a:latin typeface="+mn-lt"/>
              </a:rPr>
              <a:t>r</a:t>
            </a:r>
            <a:r>
              <a:rPr lang="en-US" altLang="en-US" sz="2000" b="0" dirty="0" smtClean="0">
                <a:solidFill>
                  <a:srgbClr val="4D4D4D"/>
                </a:solidFill>
                <a:latin typeface="+mn-lt"/>
              </a:rPr>
              <a:t>ules aren’t necessarily intuitive. Some </a:t>
            </a:r>
            <a:r>
              <a:rPr lang="en-US" altLang="en-US" sz="2000" b="0" dirty="0">
                <a:solidFill>
                  <a:srgbClr val="4D4D4D"/>
                </a:solidFill>
                <a:latin typeface="+mn-lt"/>
              </a:rPr>
              <a:t>expenses -- </a:t>
            </a:r>
            <a:r>
              <a:rPr lang="en-US" altLang="en-US" sz="2000" dirty="0">
                <a:solidFill>
                  <a:srgbClr val="4D4D4D"/>
                </a:solidFill>
                <a:latin typeface="+mn-lt"/>
              </a:rPr>
              <a:t>even though they relate to work </a:t>
            </a:r>
            <a:r>
              <a:rPr lang="en-US" altLang="en-US" sz="2000" b="0" dirty="0">
                <a:solidFill>
                  <a:srgbClr val="4D4D4D"/>
                </a:solidFill>
                <a:latin typeface="+mn-lt"/>
              </a:rPr>
              <a:t>– are still considered personal </a:t>
            </a:r>
            <a:r>
              <a:rPr lang="en-US" altLang="en-US" sz="2000" b="0" dirty="0" smtClean="0">
                <a:solidFill>
                  <a:srgbClr val="4D4D4D"/>
                </a:solidFill>
                <a:latin typeface="+mn-lt"/>
              </a:rPr>
              <a:t>expenses (commuting, professional attire, etc.)</a:t>
            </a:r>
            <a:endParaRPr lang="en-US" altLang="en-US" sz="2000" b="0" dirty="0">
              <a:solidFill>
                <a:srgbClr val="4D4D4D"/>
              </a:solidFill>
              <a:latin typeface="+mn-lt"/>
            </a:endParaRPr>
          </a:p>
        </p:txBody>
      </p:sp>
      <p:sp>
        <p:nvSpPr>
          <p:cNvPr id="14345" name="Rectangle 10"/>
          <p:cNvSpPr>
            <a:spLocks noChangeArrowheads="1"/>
          </p:cNvSpPr>
          <p:nvPr/>
        </p:nvSpPr>
        <p:spPr bwMode="auto">
          <a:xfrm>
            <a:off x="5029200" y="1219200"/>
            <a:ext cx="3467100" cy="5359010"/>
          </a:xfrm>
          <a:prstGeom prst="rect">
            <a:avLst/>
          </a:prstGeom>
          <a:gradFill rotWithShape="1">
            <a:gsLst>
              <a:gs pos="0">
                <a:schemeClr val="accent2"/>
              </a:gs>
              <a:gs pos="100000">
                <a:schemeClr val="accent2">
                  <a:gamma/>
                  <a:shade val="46275"/>
                  <a:invGamma/>
                </a:schemeClr>
              </a:gs>
            </a:gsLst>
            <a:lin ang="5400000" scaled="1"/>
          </a:gradFill>
          <a:ln w="9525" algn="ctr">
            <a:noFill/>
            <a:miter lim="800000"/>
            <a:headEnd/>
            <a:tailEnd/>
          </a:ln>
        </p:spPr>
        <p:txBody>
          <a:bodyPr wrap="none" anchor="ctr"/>
          <a:lstStyle/>
          <a:p>
            <a:pPr>
              <a:defRPr/>
            </a:pPr>
            <a:endParaRPr lang="en-US" sz="1800" b="0" dirty="0">
              <a:ea typeface="+mn-ea"/>
            </a:endParaRPr>
          </a:p>
        </p:txBody>
      </p:sp>
      <p:sp>
        <p:nvSpPr>
          <p:cNvPr id="65543" name="Rectangle 11"/>
          <p:cNvSpPr>
            <a:spLocks noChangeArrowheads="1"/>
          </p:cNvSpPr>
          <p:nvPr/>
        </p:nvSpPr>
        <p:spPr bwMode="auto">
          <a:xfrm>
            <a:off x="4991100" y="1284656"/>
            <a:ext cx="3505200" cy="5001369"/>
          </a:xfrm>
          <a:prstGeom prst="rect">
            <a:avLst/>
          </a:prstGeom>
          <a:noFill/>
          <a:ln>
            <a:noFill/>
          </a:ln>
          <a:extLst/>
        </p:spPr>
        <p:txBody>
          <a:bodyPr>
            <a:spAutoFit/>
          </a:bodyPr>
          <a:lstStyle/>
          <a:p>
            <a:pPr algn="ctr">
              <a:spcBef>
                <a:spcPct val="30000"/>
              </a:spcBef>
              <a:defRPr/>
            </a:pPr>
            <a:r>
              <a:rPr lang="en-US" sz="2000" b="1" dirty="0">
                <a:solidFill>
                  <a:schemeClr val="bg1"/>
                </a:solidFill>
              </a:rPr>
              <a:t>SUMMARY OF ACCOUNTABLE PLAN </a:t>
            </a:r>
            <a:r>
              <a:rPr lang="en-US" sz="2000" b="1" dirty="0" smtClean="0">
                <a:solidFill>
                  <a:schemeClr val="bg1"/>
                </a:solidFill>
              </a:rPr>
              <a:t>RULES</a:t>
            </a:r>
            <a:endParaRPr lang="en-US" sz="1800" b="0" dirty="0">
              <a:solidFill>
                <a:schemeClr val="bg1"/>
              </a:solidFill>
            </a:endParaRPr>
          </a:p>
          <a:p>
            <a:pPr marL="285750" indent="-285750">
              <a:spcBef>
                <a:spcPct val="30000"/>
              </a:spcBef>
              <a:buFont typeface="Arial" panose="020B0604020202020204" pitchFamily="34" charset="0"/>
              <a:buChar char="•"/>
              <a:defRPr/>
            </a:pPr>
            <a:r>
              <a:rPr lang="en-US" sz="1800" b="0" dirty="0" smtClean="0">
                <a:solidFill>
                  <a:schemeClr val="bg1"/>
                </a:solidFill>
              </a:rPr>
              <a:t>Must be </a:t>
            </a:r>
            <a:r>
              <a:rPr lang="en-US" sz="1800" b="1" u="sng" dirty="0" smtClean="0">
                <a:solidFill>
                  <a:schemeClr val="bg1"/>
                </a:solidFill>
              </a:rPr>
              <a:t>substantially </a:t>
            </a:r>
            <a:r>
              <a:rPr lang="en-US" sz="1800" b="1" u="sng" dirty="0">
                <a:solidFill>
                  <a:schemeClr val="bg1"/>
                </a:solidFill>
              </a:rPr>
              <a:t>business-related </a:t>
            </a:r>
            <a:r>
              <a:rPr lang="en-US" sz="1800" b="0" dirty="0">
                <a:solidFill>
                  <a:schemeClr val="bg1"/>
                </a:solidFill>
              </a:rPr>
              <a:t>– not a personal expense</a:t>
            </a:r>
            <a:br>
              <a:rPr lang="en-US" sz="1800" b="0" dirty="0">
                <a:solidFill>
                  <a:schemeClr val="bg1"/>
                </a:solidFill>
              </a:rPr>
            </a:br>
            <a:endParaRPr lang="en-US" sz="1800" b="0" dirty="0">
              <a:solidFill>
                <a:schemeClr val="bg1"/>
              </a:solidFill>
            </a:endParaRPr>
          </a:p>
          <a:p>
            <a:pPr marL="285750" indent="-285750">
              <a:spcBef>
                <a:spcPct val="30000"/>
              </a:spcBef>
              <a:buFont typeface="Arial" panose="020B0604020202020204" pitchFamily="34" charset="0"/>
              <a:buChar char="•"/>
              <a:defRPr/>
            </a:pPr>
            <a:r>
              <a:rPr lang="en-US" sz="1800" b="0" dirty="0" smtClean="0">
                <a:solidFill>
                  <a:schemeClr val="bg1"/>
                </a:solidFill>
              </a:rPr>
              <a:t>Must be </a:t>
            </a:r>
            <a:r>
              <a:rPr lang="en-US" sz="1800" b="1" u="sng" dirty="0" smtClean="0">
                <a:solidFill>
                  <a:schemeClr val="bg1"/>
                </a:solidFill>
              </a:rPr>
              <a:t>substantiated</a:t>
            </a:r>
            <a:r>
              <a:rPr lang="en-US" sz="1800" b="0" dirty="0" smtClean="0">
                <a:solidFill>
                  <a:schemeClr val="bg1"/>
                </a:solidFill>
              </a:rPr>
              <a:t> </a:t>
            </a:r>
            <a:r>
              <a:rPr lang="en-US" sz="1800" b="0" dirty="0">
                <a:solidFill>
                  <a:schemeClr val="bg1"/>
                </a:solidFill>
              </a:rPr>
              <a:t>– documented with receipts and business purpose</a:t>
            </a:r>
            <a:br>
              <a:rPr lang="en-US" sz="1800" b="0" dirty="0">
                <a:solidFill>
                  <a:schemeClr val="bg1"/>
                </a:solidFill>
              </a:rPr>
            </a:br>
            <a:endParaRPr lang="en-US" sz="1800" b="0" dirty="0">
              <a:solidFill>
                <a:schemeClr val="bg1"/>
              </a:solidFill>
            </a:endParaRPr>
          </a:p>
          <a:p>
            <a:pPr marL="285750" indent="-285750">
              <a:spcBef>
                <a:spcPct val="30000"/>
              </a:spcBef>
              <a:buFont typeface="Arial" panose="020B0604020202020204" pitchFamily="34" charset="0"/>
              <a:buChar char="•"/>
              <a:defRPr/>
            </a:pPr>
            <a:r>
              <a:rPr lang="en-US" dirty="0">
                <a:solidFill>
                  <a:schemeClr val="bg1"/>
                </a:solidFill>
              </a:rPr>
              <a:t>Reimbursement request must be submitted timely (90 days) </a:t>
            </a:r>
          </a:p>
          <a:p>
            <a:pPr marL="285750" indent="-285750">
              <a:spcBef>
                <a:spcPct val="30000"/>
              </a:spcBef>
              <a:buFont typeface="Arial" panose="020B0604020202020204" pitchFamily="34" charset="0"/>
              <a:buChar char="•"/>
              <a:defRPr/>
            </a:pPr>
            <a:endParaRPr lang="en-US" sz="1800" b="0" dirty="0" smtClean="0">
              <a:solidFill>
                <a:schemeClr val="bg1"/>
              </a:solidFill>
            </a:endParaRPr>
          </a:p>
          <a:p>
            <a:pPr marL="285750" indent="-285750">
              <a:spcBef>
                <a:spcPct val="30000"/>
              </a:spcBef>
              <a:buFont typeface="Arial" panose="020B0604020202020204" pitchFamily="34" charset="0"/>
              <a:buChar char="•"/>
              <a:defRPr/>
            </a:pPr>
            <a:r>
              <a:rPr lang="en-US" sz="1800" b="0" dirty="0" smtClean="0">
                <a:solidFill>
                  <a:schemeClr val="bg1"/>
                </a:solidFill>
              </a:rPr>
              <a:t>Amount </a:t>
            </a:r>
            <a:r>
              <a:rPr lang="en-US" sz="1800" b="0" dirty="0">
                <a:solidFill>
                  <a:schemeClr val="bg1"/>
                </a:solidFill>
              </a:rPr>
              <a:t>reimbursed can’t exceed actual </a:t>
            </a:r>
            <a:r>
              <a:rPr lang="en-US" sz="1800" b="0" dirty="0" smtClean="0">
                <a:solidFill>
                  <a:schemeClr val="bg1"/>
                </a:solidFill>
              </a:rPr>
              <a:t>expense</a:t>
            </a:r>
            <a:br>
              <a:rPr lang="en-US" sz="1800" b="0" dirty="0" smtClean="0">
                <a:solidFill>
                  <a:schemeClr val="bg1"/>
                </a:solidFill>
              </a:rPr>
            </a:br>
            <a:endParaRPr lang="en-US" sz="1800" b="0" dirty="0" smtClean="0">
              <a:solidFill>
                <a:schemeClr val="bg1"/>
              </a:solidFill>
            </a:endParaRPr>
          </a:p>
        </p:txBody>
      </p:sp>
      <p:sp>
        <p:nvSpPr>
          <p:cNvPr id="2" name="Footer Placeholder 1"/>
          <p:cNvSpPr>
            <a:spLocks noGrp="1"/>
          </p:cNvSpPr>
          <p:nvPr>
            <p:ph type="ftr" sz="quarter" idx="11"/>
          </p:nvPr>
        </p:nvSpPr>
        <p:spPr>
          <a:xfrm>
            <a:off x="18067" y="6492875"/>
            <a:ext cx="2895600" cy="365125"/>
          </a:xfrm>
        </p:spPr>
        <p:txBody>
          <a:bodyPr/>
          <a:lstStyle/>
          <a:p>
            <a:pPr algn="l"/>
            <a:r>
              <a:rPr lang="en-US" sz="1000" dirty="0" smtClean="0"/>
              <a:t>07/26/2017 REVISED SLIDE DECK</a:t>
            </a:r>
            <a:endParaRPr lang="en-US" sz="1000" dirty="0"/>
          </a:p>
        </p:txBody>
      </p:sp>
    </p:spTree>
    <p:extLst>
      <p:ext uri="{BB962C8B-B14F-4D97-AF65-F5344CB8AC3E}">
        <p14:creationId xmlns:p14="http://schemas.microsoft.com/office/powerpoint/2010/main" val="23926102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450" y="126170"/>
            <a:ext cx="8525910" cy="1143000"/>
          </a:xfrm>
        </p:spPr>
        <p:txBody>
          <a:bodyPr>
            <a:noAutofit/>
          </a:bodyPr>
          <a:lstStyle/>
          <a:p>
            <a:r>
              <a:rPr lang="en-US" sz="4200" b="1" dirty="0" smtClean="0">
                <a:solidFill>
                  <a:srgbClr val="C00000"/>
                </a:solidFill>
              </a:rPr>
              <a:t>Foundation of IRS Rules</a:t>
            </a:r>
            <a:endParaRPr lang="en-US" sz="4200" b="1" dirty="0"/>
          </a:p>
        </p:txBody>
      </p:sp>
      <p:sp>
        <p:nvSpPr>
          <p:cNvPr id="3" name="Content Placeholder 2"/>
          <p:cNvSpPr>
            <a:spLocks noGrp="1"/>
          </p:cNvSpPr>
          <p:nvPr>
            <p:ph idx="1"/>
          </p:nvPr>
        </p:nvSpPr>
        <p:spPr>
          <a:xfrm>
            <a:off x="193830" y="1201510"/>
            <a:ext cx="8525910" cy="5530320"/>
          </a:xfrm>
        </p:spPr>
        <p:txBody>
          <a:bodyPr>
            <a:normAutofit fontScale="77500" lnSpcReduction="20000"/>
          </a:bodyPr>
          <a:lstStyle/>
          <a:p>
            <a:pPr marL="177800" indent="-177800">
              <a:buNone/>
            </a:pPr>
            <a:r>
              <a:rPr lang="en-US" sz="4600" i="1" dirty="0" smtClean="0">
                <a:solidFill>
                  <a:srgbClr val="FF0000"/>
                </a:solidFill>
              </a:rPr>
              <a:t>Taxable </a:t>
            </a:r>
            <a:r>
              <a:rPr lang="en-US" sz="2900" dirty="0" smtClean="0"/>
              <a:t>can mean a few different things:</a:t>
            </a:r>
          </a:p>
          <a:p>
            <a:pPr marL="0" indent="0">
              <a:buNone/>
            </a:pPr>
            <a:endParaRPr lang="en-US" sz="1300" dirty="0"/>
          </a:p>
          <a:p>
            <a:pPr marL="457200" lvl="1" indent="-457200">
              <a:buFont typeface="Arial" panose="020B0604020202020204" pitchFamily="34" charset="0"/>
              <a:buChar char="•"/>
            </a:pPr>
            <a:r>
              <a:rPr lang="en-US" b="1" dirty="0" smtClean="0"/>
              <a:t>Gross income</a:t>
            </a:r>
            <a:r>
              <a:rPr lang="en-US" dirty="0"/>
              <a:t>: </a:t>
            </a:r>
            <a:r>
              <a:rPr lang="en-US" dirty="0" smtClean="0"/>
              <a:t>required to be reported on a personal tax return. </a:t>
            </a:r>
            <a:r>
              <a:rPr lang="en-US" u="sng" dirty="0" smtClean="0"/>
              <a:t>Every </a:t>
            </a:r>
            <a:r>
              <a:rPr lang="en-US" u="sng" dirty="0"/>
              <a:t>single time</a:t>
            </a:r>
            <a:r>
              <a:rPr lang="en-US" dirty="0"/>
              <a:t> Harvard transfers money or other value to someone, </a:t>
            </a:r>
            <a:r>
              <a:rPr lang="en-US" i="1" dirty="0"/>
              <a:t>even to reimburse that person for an expense</a:t>
            </a:r>
            <a:r>
              <a:rPr lang="en-US" dirty="0"/>
              <a:t>, </a:t>
            </a:r>
            <a:r>
              <a:rPr lang="en-US" dirty="0" smtClean="0"/>
              <a:t>it’s considered gross income to </a:t>
            </a:r>
            <a:r>
              <a:rPr lang="en-US" dirty="0"/>
              <a:t>the recipient – </a:t>
            </a:r>
            <a:r>
              <a:rPr lang="en-US" u="sng" dirty="0"/>
              <a:t>unless </a:t>
            </a:r>
            <a:r>
              <a:rPr lang="en-US" u="sng" dirty="0" smtClean="0"/>
              <a:t>an exclusion applies</a:t>
            </a:r>
            <a:r>
              <a:rPr lang="en-US" dirty="0" smtClean="0"/>
              <a:t>. </a:t>
            </a:r>
            <a:r>
              <a:rPr lang="en-US" sz="2200" dirty="0" smtClean="0"/>
              <a:t/>
            </a:r>
            <a:br>
              <a:rPr lang="en-US" sz="2200" dirty="0" smtClean="0"/>
            </a:br>
            <a:endParaRPr lang="en-US" sz="3800" dirty="0"/>
          </a:p>
          <a:p>
            <a:pPr marL="457200" lvl="1" indent="-457200">
              <a:buFont typeface="Arial" panose="020B0604020202020204" pitchFamily="34" charset="0"/>
              <a:buChar char="•"/>
            </a:pPr>
            <a:r>
              <a:rPr lang="en-US" b="1" dirty="0"/>
              <a:t>Withholdings</a:t>
            </a:r>
            <a:r>
              <a:rPr lang="en-US" dirty="0"/>
              <a:t>: </a:t>
            </a:r>
            <a:r>
              <a:rPr lang="en-US" dirty="0" smtClean="0"/>
              <a:t>taxes taken out of a payment up front</a:t>
            </a:r>
          </a:p>
          <a:p>
            <a:pPr marL="0" lvl="1" indent="0">
              <a:buNone/>
            </a:pPr>
            <a:endParaRPr lang="en-US" dirty="0" smtClean="0"/>
          </a:p>
          <a:p>
            <a:pPr marL="457200" lvl="1" indent="-457200">
              <a:buFont typeface="Arial" panose="020B0604020202020204" pitchFamily="34" charset="0"/>
              <a:buChar char="•"/>
            </a:pPr>
            <a:r>
              <a:rPr lang="en-US" b="1" dirty="0" smtClean="0"/>
              <a:t>Reportable</a:t>
            </a:r>
            <a:r>
              <a:rPr lang="en-US" dirty="0" smtClean="0">
                <a:solidFill>
                  <a:srgbClr val="000000"/>
                </a:solidFill>
              </a:rPr>
              <a:t>: required to be reported to the IRS and the individual</a:t>
            </a:r>
          </a:p>
          <a:p>
            <a:pPr marL="857250" lvl="2" indent="-457200"/>
            <a:endParaRPr lang="en-US" dirty="0"/>
          </a:p>
          <a:p>
            <a:pPr marL="457200" lvl="1" indent="-457200">
              <a:buFont typeface="Arial" panose="020B0604020202020204" pitchFamily="34" charset="0"/>
              <a:buChar char="•"/>
            </a:pPr>
            <a:r>
              <a:rPr lang="en-US" b="1" dirty="0" smtClean="0">
                <a:solidFill>
                  <a:srgbClr val="FF0000"/>
                </a:solidFill>
              </a:rPr>
              <a:t>NOTE</a:t>
            </a:r>
            <a:r>
              <a:rPr lang="en-US" b="1" dirty="0">
                <a:solidFill>
                  <a:srgbClr val="FF0000"/>
                </a:solidFill>
              </a:rPr>
              <a:t>: The source of funding (i.e., sponsored research award) does NOT affect the tax treatment of the expense.  The tax treatment of the expense ALWAYS hinges on whether or not </a:t>
            </a:r>
            <a:r>
              <a:rPr lang="en-US" b="1" dirty="0" smtClean="0">
                <a:solidFill>
                  <a:srgbClr val="FF0000"/>
                </a:solidFill>
              </a:rPr>
              <a:t>it the particular expense </a:t>
            </a:r>
            <a:r>
              <a:rPr lang="en-US" b="1" dirty="0">
                <a:solidFill>
                  <a:srgbClr val="FF0000"/>
                </a:solidFill>
              </a:rPr>
              <a:t>is in DIRECT SUPPORT of University business. </a:t>
            </a:r>
          </a:p>
          <a:p>
            <a:pPr marL="457200" lvl="1" indent="-457200">
              <a:buFont typeface="Arial" panose="020B0604020202020204" pitchFamily="34" charset="0"/>
              <a:buChar char="•"/>
            </a:pPr>
            <a:endParaRPr lang="en-US" dirty="0"/>
          </a:p>
          <a:p>
            <a:pPr marL="0" lvl="1" indent="0">
              <a:buNone/>
            </a:pPr>
            <a:endParaRPr lang="en-US" dirty="0"/>
          </a:p>
        </p:txBody>
      </p:sp>
      <p:sp>
        <p:nvSpPr>
          <p:cNvPr id="5" name="Footer Placeholder 4"/>
          <p:cNvSpPr>
            <a:spLocks noGrp="1"/>
          </p:cNvSpPr>
          <p:nvPr>
            <p:ph type="ftr" sz="quarter" idx="11"/>
          </p:nvPr>
        </p:nvSpPr>
        <p:spPr>
          <a:xfrm>
            <a:off x="-10290" y="6490097"/>
            <a:ext cx="2895600" cy="365125"/>
          </a:xfrm>
        </p:spPr>
        <p:txBody>
          <a:bodyPr/>
          <a:lstStyle/>
          <a:p>
            <a:pPr algn="l"/>
            <a:r>
              <a:rPr lang="en-US" sz="1000" dirty="0" smtClean="0"/>
              <a:t>07/26/2017 REVISED SLIDE DECK</a:t>
            </a:r>
            <a:endParaRPr lang="en-US" sz="1000" dirty="0"/>
          </a:p>
        </p:txBody>
      </p:sp>
    </p:spTree>
    <p:extLst>
      <p:ext uri="{BB962C8B-B14F-4D97-AF65-F5344CB8AC3E}">
        <p14:creationId xmlns:p14="http://schemas.microsoft.com/office/powerpoint/2010/main" val="1506724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Title 1"/>
          <p:cNvSpPr>
            <a:spLocks/>
          </p:cNvSpPr>
          <p:nvPr/>
        </p:nvSpPr>
        <p:spPr bwMode="auto">
          <a:xfrm>
            <a:off x="1047750" y="152400"/>
            <a:ext cx="7048500" cy="914400"/>
          </a:xfrm>
          <a:prstGeom prst="rect">
            <a:avLst/>
          </a:prstGeom>
          <a:noFill/>
          <a:ln w="9525">
            <a:noFill/>
            <a:miter lim="800000"/>
            <a:headEnd/>
            <a:tailEnd/>
          </a:ln>
        </p:spPr>
        <p:txBody>
          <a:bodyPr anchor="ctr"/>
          <a:lstStyle/>
          <a:p>
            <a:pPr algn="ctr">
              <a:defRPr/>
            </a:pPr>
            <a:r>
              <a:rPr lang="en-US" sz="4200" b="1" dirty="0" smtClean="0">
                <a:solidFill>
                  <a:schemeClr val="accent2"/>
                </a:solidFill>
                <a:latin typeface="+mj-lt"/>
                <a:ea typeface="+mj-ea"/>
                <a:cs typeface="+mj-cs"/>
              </a:rPr>
              <a:t>Business-Related</a:t>
            </a:r>
            <a:endParaRPr lang="en-US" sz="4200" b="1" dirty="0">
              <a:solidFill>
                <a:schemeClr val="accent2"/>
              </a:solidFill>
              <a:latin typeface="+mj-lt"/>
              <a:ea typeface="+mj-ea"/>
              <a:cs typeface="+mj-cs"/>
            </a:endParaRPr>
          </a:p>
        </p:txBody>
      </p:sp>
      <p:sp>
        <p:nvSpPr>
          <p:cNvPr id="15364" name="Content Placeholder 2"/>
          <p:cNvSpPr>
            <a:spLocks/>
          </p:cNvSpPr>
          <p:nvPr/>
        </p:nvSpPr>
        <p:spPr bwMode="auto">
          <a:xfrm>
            <a:off x="457200" y="1066800"/>
            <a:ext cx="7802290" cy="5152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marL="0" lvl="1" indent="0">
              <a:buNone/>
            </a:pPr>
            <a:endParaRPr lang="en-US" dirty="0"/>
          </a:p>
          <a:p>
            <a:pPr marL="457200" lvl="1" indent="-457200">
              <a:buClr>
                <a:srgbClr val="C00000"/>
              </a:buClr>
              <a:buFont typeface="Arial" panose="020B0604020202020204" pitchFamily="34" charset="0"/>
              <a:buChar char="•"/>
            </a:pPr>
            <a:r>
              <a:rPr lang="en-US" sz="2200" b="0" dirty="0" smtClean="0">
                <a:latin typeface="+mn-lt"/>
              </a:rPr>
              <a:t>For </a:t>
            </a:r>
            <a:r>
              <a:rPr lang="en-US" sz="2200" b="0" dirty="0">
                <a:latin typeface="+mn-lt"/>
              </a:rPr>
              <a:t>Harvard to reimburse an expense without tax implications, the expense must be:</a:t>
            </a:r>
          </a:p>
          <a:p>
            <a:pPr marL="1097280" lvl="2" indent="-457200" defTabSz="182880">
              <a:spcBef>
                <a:spcPts val="24"/>
              </a:spcBef>
              <a:buClr>
                <a:srgbClr val="C00000"/>
              </a:buClr>
              <a:buFont typeface="Arial" panose="020B0604020202020204" pitchFamily="34" charset="0"/>
              <a:buChar char="•"/>
            </a:pPr>
            <a:r>
              <a:rPr lang="en-US" sz="2200" b="0" dirty="0">
                <a:latin typeface="+mn-lt"/>
              </a:rPr>
              <a:t>Ordinary – common and accepted in the normal course of University activities;</a:t>
            </a:r>
          </a:p>
          <a:p>
            <a:pPr marL="1097280" lvl="2" indent="-457200" defTabSz="182880">
              <a:buClr>
                <a:srgbClr val="C00000"/>
              </a:buClr>
              <a:buFont typeface="Arial" panose="020B0604020202020204" pitchFamily="34" charset="0"/>
              <a:buChar char="•"/>
            </a:pPr>
            <a:r>
              <a:rPr lang="en-US" sz="2200" b="0" dirty="0">
                <a:latin typeface="+mn-lt"/>
              </a:rPr>
              <a:t>Necessary – appropriate in nature and amount; and</a:t>
            </a:r>
          </a:p>
          <a:p>
            <a:pPr marL="1097280" lvl="2" indent="-457200" defTabSz="182880">
              <a:buClr>
                <a:srgbClr val="C00000"/>
              </a:buClr>
              <a:buFont typeface="Arial" panose="020B0604020202020204" pitchFamily="34" charset="0"/>
              <a:buChar char="•"/>
            </a:pPr>
            <a:r>
              <a:rPr lang="en-US" sz="2200" b="0" dirty="0">
                <a:latin typeface="+mn-lt"/>
              </a:rPr>
              <a:t>Business-Related – not a personal </a:t>
            </a:r>
            <a:r>
              <a:rPr lang="en-US" sz="2200" b="0" dirty="0" smtClean="0">
                <a:latin typeface="+mn-lt"/>
              </a:rPr>
              <a:t>expense</a:t>
            </a:r>
          </a:p>
          <a:p>
            <a:pPr marL="982980" lvl="2" indent="-342900" defTabSz="182880">
              <a:buClr>
                <a:srgbClr val="C00000"/>
              </a:buClr>
              <a:buFont typeface="Arial" panose="020B0604020202020204" pitchFamily="34" charset="0"/>
              <a:buChar char="•"/>
            </a:pPr>
            <a:endParaRPr lang="en-US" sz="2200" b="0" dirty="0" smtClean="0">
              <a:latin typeface="+mn-lt"/>
            </a:endParaRPr>
          </a:p>
          <a:p>
            <a:pPr marL="240030" lvl="1" indent="0" defTabSz="182880"/>
            <a:r>
              <a:rPr lang="en-US" sz="2200" b="0" dirty="0" smtClean="0">
                <a:latin typeface="+mn-lt"/>
              </a:rPr>
              <a:t>Requirements:</a:t>
            </a:r>
            <a:endParaRPr lang="en-US" sz="2200" b="0" dirty="0">
              <a:latin typeface="+mn-lt"/>
            </a:endParaRPr>
          </a:p>
          <a:p>
            <a:pPr>
              <a:spcBef>
                <a:spcPct val="20000"/>
              </a:spcBef>
              <a:spcAft>
                <a:spcPts val="600"/>
              </a:spcAft>
              <a:buClr>
                <a:srgbClr val="C50017"/>
              </a:buClr>
              <a:buFont typeface="Arial" panose="020B0604020202020204" pitchFamily="34" charset="0"/>
              <a:buChar char="•"/>
            </a:pPr>
            <a:r>
              <a:rPr lang="en-US" altLang="en-US" sz="2200" b="0" dirty="0" smtClean="0">
                <a:latin typeface="+mn-lt"/>
              </a:rPr>
              <a:t>A complete </a:t>
            </a:r>
            <a:r>
              <a:rPr lang="en-US" altLang="en-US" sz="2200" dirty="0" smtClean="0">
                <a:latin typeface="+mn-lt"/>
              </a:rPr>
              <a:t>business purpose </a:t>
            </a:r>
            <a:r>
              <a:rPr lang="en-US" altLang="en-US" sz="2200" b="0" dirty="0" smtClean="0">
                <a:latin typeface="+mn-lt"/>
              </a:rPr>
              <a:t>(who, what, when, where, why)</a:t>
            </a:r>
          </a:p>
        </p:txBody>
      </p:sp>
      <p:sp>
        <p:nvSpPr>
          <p:cNvPr id="2" name="Footer Placeholder 1"/>
          <p:cNvSpPr>
            <a:spLocks noGrp="1"/>
          </p:cNvSpPr>
          <p:nvPr>
            <p:ph type="ftr" sz="quarter" idx="11"/>
          </p:nvPr>
        </p:nvSpPr>
        <p:spPr>
          <a:xfrm>
            <a:off x="0" y="6480048"/>
            <a:ext cx="2895600" cy="365125"/>
          </a:xfrm>
        </p:spPr>
        <p:txBody>
          <a:bodyPr/>
          <a:lstStyle/>
          <a:p>
            <a:pPr algn="l"/>
            <a:r>
              <a:rPr lang="en-US" sz="1000" dirty="0" smtClean="0"/>
              <a:t>07/26/2017 REVISED SLIDE DECK</a:t>
            </a:r>
            <a:endParaRPr lang="en-US" sz="1000" dirty="0"/>
          </a:p>
        </p:txBody>
      </p:sp>
    </p:spTree>
    <p:extLst>
      <p:ext uri="{BB962C8B-B14F-4D97-AF65-F5344CB8AC3E}">
        <p14:creationId xmlns:p14="http://schemas.microsoft.com/office/powerpoint/2010/main" val="3616446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Title 1"/>
          <p:cNvSpPr>
            <a:spLocks/>
          </p:cNvSpPr>
          <p:nvPr/>
        </p:nvSpPr>
        <p:spPr bwMode="auto">
          <a:xfrm>
            <a:off x="457200" y="152400"/>
            <a:ext cx="7048500" cy="914400"/>
          </a:xfrm>
          <a:prstGeom prst="rect">
            <a:avLst/>
          </a:prstGeom>
          <a:noFill/>
          <a:ln w="9525">
            <a:noFill/>
            <a:miter lim="800000"/>
            <a:headEnd/>
            <a:tailEnd/>
          </a:ln>
        </p:spPr>
        <p:txBody>
          <a:bodyPr anchor="ctr"/>
          <a:lstStyle/>
          <a:p>
            <a:pPr algn="ctr">
              <a:defRPr/>
            </a:pPr>
            <a:r>
              <a:rPr lang="en-US" sz="4200" b="1" dirty="0">
                <a:solidFill>
                  <a:schemeClr val="accent2"/>
                </a:solidFill>
                <a:latin typeface="+mj-lt"/>
                <a:ea typeface="+mj-ea"/>
                <a:cs typeface="+mj-cs"/>
              </a:rPr>
              <a:t>Substantiation</a:t>
            </a:r>
          </a:p>
        </p:txBody>
      </p:sp>
      <p:sp>
        <p:nvSpPr>
          <p:cNvPr id="15364" name="Content Placeholder 2"/>
          <p:cNvSpPr>
            <a:spLocks/>
          </p:cNvSpPr>
          <p:nvPr/>
        </p:nvSpPr>
        <p:spPr bwMode="auto">
          <a:xfrm>
            <a:off x="533399" y="1203698"/>
            <a:ext cx="8147935" cy="5152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a:spcBef>
                <a:spcPct val="20000"/>
              </a:spcBef>
              <a:spcAft>
                <a:spcPts val="600"/>
              </a:spcAft>
              <a:buClr>
                <a:srgbClr val="C50017"/>
              </a:buClr>
              <a:buFont typeface="Arial" panose="020B0604020202020204" pitchFamily="34" charset="0"/>
              <a:buChar char="•"/>
            </a:pPr>
            <a:r>
              <a:rPr lang="en-US" altLang="en-US" sz="2200" b="0" dirty="0" smtClean="0">
                <a:solidFill>
                  <a:srgbClr val="000000"/>
                </a:solidFill>
                <a:latin typeface="+mn-lt"/>
              </a:rPr>
              <a:t>Expenses </a:t>
            </a:r>
            <a:r>
              <a:rPr lang="en-US" altLang="en-US" sz="2200" b="0" dirty="0">
                <a:solidFill>
                  <a:srgbClr val="000000"/>
                </a:solidFill>
                <a:latin typeface="+mn-lt"/>
              </a:rPr>
              <a:t>over $75 must be substantiated with </a:t>
            </a:r>
            <a:r>
              <a:rPr lang="en-US" altLang="en-US" sz="2200" b="0" dirty="0" smtClean="0">
                <a:solidFill>
                  <a:srgbClr val="000000"/>
                </a:solidFill>
                <a:latin typeface="+mn-lt"/>
              </a:rPr>
              <a:t>receipts.</a:t>
            </a:r>
            <a:endParaRPr lang="en-US" altLang="en-US" sz="2200" b="0" dirty="0">
              <a:solidFill>
                <a:srgbClr val="000000"/>
              </a:solidFill>
              <a:latin typeface="+mn-lt"/>
            </a:endParaRPr>
          </a:p>
          <a:p>
            <a:pPr>
              <a:spcBef>
                <a:spcPct val="20000"/>
              </a:spcBef>
              <a:spcAft>
                <a:spcPts val="600"/>
              </a:spcAft>
              <a:buClr>
                <a:srgbClr val="C50017"/>
              </a:buClr>
              <a:buFont typeface="Arial" panose="020B0604020202020204" pitchFamily="34" charset="0"/>
              <a:buChar char="•"/>
            </a:pPr>
            <a:r>
              <a:rPr lang="en-US" altLang="en-US" sz="2200" b="0" dirty="0" smtClean="0">
                <a:solidFill>
                  <a:srgbClr val="000000"/>
                </a:solidFill>
                <a:latin typeface="+mn-lt"/>
              </a:rPr>
              <a:t>A Missing Receipt Affidavit (MRA) is required for lost receipts over $75 or for missing hotel folios. MRAs must be used as exceptions, not on a regular basis.</a:t>
            </a:r>
          </a:p>
          <a:p>
            <a:pPr>
              <a:spcBef>
                <a:spcPct val="20000"/>
              </a:spcBef>
              <a:spcAft>
                <a:spcPts val="600"/>
              </a:spcAft>
              <a:buClr>
                <a:srgbClr val="C50017"/>
              </a:buClr>
              <a:buFont typeface="Arial" panose="020B0604020202020204" pitchFamily="34" charset="0"/>
              <a:buChar char="•"/>
            </a:pPr>
            <a:r>
              <a:rPr lang="en-US" altLang="en-US" sz="2200" b="0" dirty="0" smtClean="0">
                <a:solidFill>
                  <a:srgbClr val="000000"/>
                </a:solidFill>
                <a:latin typeface="+mn-lt"/>
              </a:rPr>
              <a:t>What should a receipt include?</a:t>
            </a:r>
            <a:endParaRPr lang="en-US" sz="2200" b="0" dirty="0">
              <a:solidFill>
                <a:srgbClr val="000000"/>
              </a:solidFill>
              <a:latin typeface="+mn-lt"/>
            </a:endParaRPr>
          </a:p>
          <a:p>
            <a:pPr marL="1257300" lvl="2" indent="-342900">
              <a:buClr>
                <a:srgbClr val="C00000"/>
              </a:buClr>
              <a:buFont typeface="Arial" panose="020B0604020202020204" pitchFamily="34" charset="0"/>
              <a:buChar char="•"/>
            </a:pPr>
            <a:r>
              <a:rPr lang="en-US" sz="2200" b="0" dirty="0">
                <a:solidFill>
                  <a:srgbClr val="000000"/>
                </a:solidFill>
                <a:latin typeface="+mn-lt"/>
              </a:rPr>
              <a:t>Date of transaction </a:t>
            </a:r>
          </a:p>
          <a:p>
            <a:pPr marL="1257300" lvl="2" indent="-342900">
              <a:buClr>
                <a:srgbClr val="C00000"/>
              </a:buClr>
              <a:buFont typeface="Arial" panose="020B0604020202020204" pitchFamily="34" charset="0"/>
              <a:buChar char="•"/>
            </a:pPr>
            <a:r>
              <a:rPr lang="en-US" sz="2200" b="0" dirty="0">
                <a:solidFill>
                  <a:srgbClr val="000000"/>
                </a:solidFill>
                <a:latin typeface="+mn-lt"/>
              </a:rPr>
              <a:t>Name of merchant </a:t>
            </a:r>
          </a:p>
          <a:p>
            <a:pPr marL="1257300" lvl="2" indent="-342900">
              <a:buClr>
                <a:srgbClr val="C00000"/>
              </a:buClr>
              <a:buFont typeface="Arial" panose="020B0604020202020204" pitchFamily="34" charset="0"/>
              <a:buChar char="•"/>
            </a:pPr>
            <a:r>
              <a:rPr lang="en-US" sz="2200" b="0" dirty="0">
                <a:solidFill>
                  <a:srgbClr val="000000"/>
                </a:solidFill>
                <a:latin typeface="+mn-lt"/>
              </a:rPr>
              <a:t>Transaction details (what was purchased )</a:t>
            </a:r>
          </a:p>
          <a:p>
            <a:pPr marL="1257300" lvl="2" indent="-342900">
              <a:buClr>
                <a:srgbClr val="C00000"/>
              </a:buClr>
              <a:buFont typeface="Arial" panose="020B0604020202020204" pitchFamily="34" charset="0"/>
              <a:buChar char="•"/>
            </a:pPr>
            <a:r>
              <a:rPr lang="en-US" sz="2200" b="0" dirty="0">
                <a:solidFill>
                  <a:srgbClr val="000000"/>
                </a:solidFill>
                <a:latin typeface="+mn-lt"/>
              </a:rPr>
              <a:t>The amount of purchase </a:t>
            </a:r>
          </a:p>
          <a:p>
            <a:pPr marL="1257300" lvl="2" indent="-342900">
              <a:buClr>
                <a:srgbClr val="C00000"/>
              </a:buClr>
              <a:buFont typeface="Arial" panose="020B0604020202020204" pitchFamily="34" charset="0"/>
              <a:buChar char="•"/>
            </a:pPr>
            <a:r>
              <a:rPr lang="en-US" sz="2200" b="0" dirty="0">
                <a:solidFill>
                  <a:srgbClr val="000000"/>
                </a:solidFill>
                <a:latin typeface="+mn-lt"/>
              </a:rPr>
              <a:t>The form of payment used (credit card, cash, check)</a:t>
            </a:r>
          </a:p>
          <a:p>
            <a:pPr marL="1257300" lvl="2" indent="-342900">
              <a:buClr>
                <a:srgbClr val="C00000"/>
              </a:buClr>
              <a:buFont typeface="Arial" panose="020B0604020202020204" pitchFamily="34" charset="0"/>
              <a:buChar char="•"/>
            </a:pPr>
            <a:r>
              <a:rPr lang="en-US" sz="2200" b="0" dirty="0">
                <a:solidFill>
                  <a:srgbClr val="000000"/>
                </a:solidFill>
                <a:latin typeface="+mn-lt"/>
              </a:rPr>
              <a:t>Indication that the amount was paid</a:t>
            </a:r>
          </a:p>
          <a:p>
            <a:pPr marL="1257300" lvl="2" indent="-342900">
              <a:buClr>
                <a:srgbClr val="C00000"/>
              </a:buClr>
              <a:buFont typeface="Arial" panose="020B0604020202020204" pitchFamily="34" charset="0"/>
              <a:buChar char="•"/>
            </a:pPr>
            <a:r>
              <a:rPr lang="en-US" sz="2200" b="0" dirty="0">
                <a:solidFill>
                  <a:srgbClr val="000000"/>
                </a:solidFill>
                <a:latin typeface="+mn-lt"/>
              </a:rPr>
              <a:t>Handwritten receipts require a </a:t>
            </a:r>
            <a:r>
              <a:rPr lang="en-US" sz="2200" b="0" dirty="0" smtClean="0">
                <a:solidFill>
                  <a:srgbClr val="000000"/>
                </a:solidFill>
                <a:latin typeface="+mn-lt"/>
              </a:rPr>
              <a:t>MRA</a:t>
            </a:r>
            <a:endParaRPr lang="en-US" sz="2200" b="0" dirty="0">
              <a:solidFill>
                <a:srgbClr val="000000"/>
              </a:solidFill>
              <a:latin typeface="+mn-lt"/>
            </a:endParaRPr>
          </a:p>
          <a:p>
            <a:r>
              <a:rPr lang="en-US" sz="2000" b="0" dirty="0">
                <a:solidFill>
                  <a:srgbClr val="000000"/>
                </a:solidFill>
                <a:latin typeface="+mn-lt"/>
              </a:rPr>
              <a:t> </a:t>
            </a:r>
            <a:endParaRPr lang="en-US" altLang="en-US" sz="2000" b="0" dirty="0">
              <a:solidFill>
                <a:srgbClr val="000000"/>
              </a:solidFill>
              <a:latin typeface="+mn-lt"/>
            </a:endParaRPr>
          </a:p>
        </p:txBody>
      </p:sp>
      <p:pic>
        <p:nvPicPr>
          <p:cNvPr id="15368" name="Picture 12" descr="https://encrypted-tbn1.gstatic.com/images?q=tbn:ANd9GcQjRpYhkXzP_mMScu6fTug7BvGRwFZsntumfZXIXE70fZWPgn-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2555" y="45720"/>
            <a:ext cx="1598726" cy="1097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a:xfrm>
            <a:off x="0" y="6493248"/>
            <a:ext cx="2895600" cy="365125"/>
          </a:xfrm>
        </p:spPr>
        <p:txBody>
          <a:bodyPr/>
          <a:lstStyle/>
          <a:p>
            <a:pPr algn="l"/>
            <a:r>
              <a:rPr lang="en-US" sz="1000" dirty="0"/>
              <a:t>07/26/2017 REVISED SLIDE DECK</a:t>
            </a:r>
          </a:p>
        </p:txBody>
      </p:sp>
    </p:spTree>
    <p:extLst>
      <p:ext uri="{BB962C8B-B14F-4D97-AF65-F5344CB8AC3E}">
        <p14:creationId xmlns:p14="http://schemas.microsoft.com/office/powerpoint/2010/main" val="1638423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Title 1"/>
          <p:cNvSpPr>
            <a:spLocks/>
          </p:cNvSpPr>
          <p:nvPr/>
        </p:nvSpPr>
        <p:spPr bwMode="auto">
          <a:xfrm>
            <a:off x="457200" y="152400"/>
            <a:ext cx="7848600" cy="914400"/>
          </a:xfrm>
          <a:prstGeom prst="rect">
            <a:avLst/>
          </a:prstGeom>
          <a:noFill/>
          <a:ln w="9525">
            <a:noFill/>
            <a:miter lim="800000"/>
            <a:headEnd/>
            <a:tailEnd/>
          </a:ln>
        </p:spPr>
        <p:txBody>
          <a:bodyPr anchor="ctr"/>
          <a:lstStyle/>
          <a:p>
            <a:pPr algn="ctr">
              <a:defRPr/>
            </a:pPr>
            <a:r>
              <a:rPr lang="en-US" sz="4200" b="1" dirty="0" smtClean="0">
                <a:solidFill>
                  <a:srgbClr val="B1130F"/>
                </a:solidFill>
                <a:latin typeface="+mj-lt"/>
                <a:ea typeface="+mj-ea"/>
                <a:cs typeface="+mj-cs"/>
              </a:rPr>
              <a:t>Timely</a:t>
            </a:r>
            <a:endParaRPr lang="en-US" sz="4200" b="1" dirty="0">
              <a:solidFill>
                <a:srgbClr val="B1130F"/>
              </a:solidFill>
              <a:latin typeface="+mj-lt"/>
              <a:ea typeface="+mj-ea"/>
              <a:cs typeface="+mj-cs"/>
            </a:endParaRPr>
          </a:p>
        </p:txBody>
      </p:sp>
      <p:sp>
        <p:nvSpPr>
          <p:cNvPr id="14340" name="Content Placeholder 2"/>
          <p:cNvSpPr>
            <a:spLocks/>
          </p:cNvSpPr>
          <p:nvPr/>
        </p:nvSpPr>
        <p:spPr bwMode="auto">
          <a:xfrm>
            <a:off x="723901" y="898551"/>
            <a:ext cx="7537698" cy="703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a:buClr>
                <a:srgbClr val="C50017"/>
              </a:buClr>
            </a:pPr>
            <a:r>
              <a:rPr lang="en-US" altLang="en-US" sz="2200" dirty="0" smtClean="0">
                <a:latin typeface="+mn-lt"/>
              </a:rPr>
              <a:t>Harvard Employees: </a:t>
            </a:r>
            <a:r>
              <a:rPr lang="en-US" altLang="en-US" sz="2200" b="0" dirty="0" smtClean="0">
                <a:latin typeface="+mn-lt"/>
              </a:rPr>
              <a:t>Concur reports must be submitted to Travel and Reimbursements using the below time table.</a:t>
            </a:r>
            <a:endParaRPr lang="en-US" altLang="en-US" sz="2200" b="0" dirty="0">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2716403340"/>
              </p:ext>
            </p:extLst>
          </p:nvPr>
        </p:nvGraphicFramePr>
        <p:xfrm>
          <a:off x="723900" y="1714342"/>
          <a:ext cx="7810500" cy="3289263"/>
        </p:xfrm>
        <a:graphic>
          <a:graphicData uri="http://schemas.openxmlformats.org/drawingml/2006/table">
            <a:tbl>
              <a:tblPr bandRow="1">
                <a:tableStyleId>{7DF18680-E054-41AD-8BC1-D1AEF772440D}</a:tableStyleId>
              </a:tblPr>
              <a:tblGrid>
                <a:gridCol w="3905250"/>
                <a:gridCol w="3905250"/>
              </a:tblGrid>
              <a:tr h="408888">
                <a:tc>
                  <a:txBody>
                    <a:bodyPr/>
                    <a:lstStyle/>
                    <a:p>
                      <a:pPr algn="ctr"/>
                      <a:r>
                        <a:rPr lang="en-US" sz="1800" b="1" dirty="0" smtClean="0">
                          <a:latin typeface="+mn-lt"/>
                        </a:rPr>
                        <a:t>Days after transaction date</a:t>
                      </a:r>
                      <a:endParaRPr lang="en-US" sz="1800" b="1" dirty="0">
                        <a:latin typeface="+mn-lt"/>
                      </a:endParaRPr>
                    </a:p>
                  </a:txBody>
                  <a:tcPr marT="45723" marB="45723"/>
                </a:tc>
                <a:tc>
                  <a:txBody>
                    <a:bodyPr/>
                    <a:lstStyle/>
                    <a:p>
                      <a:pPr marL="0" indent="0" algn="ctr">
                        <a:buFont typeface="Arial" panose="020B0604020202020204" pitchFamily="34" charset="0"/>
                        <a:buNone/>
                      </a:pPr>
                      <a:r>
                        <a:rPr lang="en-US" sz="1800" b="1" dirty="0" smtClean="0">
                          <a:latin typeface="+mn-lt"/>
                        </a:rPr>
                        <a:t>Result</a:t>
                      </a:r>
                      <a:endParaRPr lang="en-US" sz="1800" b="1" dirty="0">
                        <a:latin typeface="+mn-lt"/>
                      </a:endParaRPr>
                    </a:p>
                  </a:txBody>
                  <a:tcPr marT="45723" marB="45723"/>
                </a:tc>
              </a:tr>
              <a:tr h="960125">
                <a:tc>
                  <a:txBody>
                    <a:bodyPr/>
                    <a:lstStyle/>
                    <a:p>
                      <a:endParaRPr lang="en-US" sz="1800" dirty="0">
                        <a:latin typeface="+mn-lt"/>
                      </a:endParaRPr>
                    </a:p>
                  </a:txBody>
                  <a:tcPr marT="45723" marB="45723"/>
                </a:tc>
                <a:tc>
                  <a:txBody>
                    <a:bodyPr/>
                    <a:lstStyle/>
                    <a:p>
                      <a:pPr marL="285750" indent="-285750" algn="l">
                        <a:buFont typeface="Arial" panose="020B0604020202020204" pitchFamily="34" charset="0"/>
                        <a:buChar char="•"/>
                      </a:pPr>
                      <a:r>
                        <a:rPr lang="en-US" sz="1800" b="1" dirty="0" smtClean="0">
                          <a:latin typeface="+mn-lt"/>
                        </a:rPr>
                        <a:t>No tax implications</a:t>
                      </a:r>
                    </a:p>
                    <a:p>
                      <a:pPr marL="285750" indent="-285750" algn="l">
                        <a:buFont typeface="Arial" panose="020B0604020202020204" pitchFamily="34" charset="0"/>
                        <a:buChar char="•"/>
                      </a:pPr>
                      <a:r>
                        <a:rPr lang="en-US" sz="1800" b="1" dirty="0" smtClean="0">
                          <a:latin typeface="+mn-lt"/>
                        </a:rPr>
                        <a:t>Expenses on Corporate Card should be paid by statement due date </a:t>
                      </a:r>
                    </a:p>
                  </a:txBody>
                  <a:tcPr marT="45723" marB="45723" anchor="ctr"/>
                </a:tc>
              </a:tr>
              <a:tr h="907840">
                <a:tc>
                  <a:txBody>
                    <a:bodyPr/>
                    <a:lstStyle/>
                    <a:p>
                      <a:endParaRPr lang="en-US" sz="1800" dirty="0">
                        <a:latin typeface="+mn-lt"/>
                      </a:endParaRPr>
                    </a:p>
                  </a:txBody>
                  <a:tcPr marT="45723" marB="45723"/>
                </a:tc>
                <a:tc>
                  <a:txBody>
                    <a:bodyPr/>
                    <a:lstStyle/>
                    <a:p>
                      <a:pPr marL="285750" indent="-285750" algn="l">
                        <a:buFont typeface="Arial" panose="020B0604020202020204" pitchFamily="34" charset="0"/>
                        <a:buChar char="•"/>
                      </a:pPr>
                      <a:r>
                        <a:rPr lang="en-US" sz="1800" b="1" dirty="0" smtClean="0">
                          <a:latin typeface="+mn-lt"/>
                        </a:rPr>
                        <a:t>Expense</a:t>
                      </a:r>
                      <a:r>
                        <a:rPr lang="en-US" sz="1800" b="1" baseline="0" dirty="0" smtClean="0">
                          <a:latin typeface="+mn-lt"/>
                        </a:rPr>
                        <a:t> treated as income to employee – must be processed as additional pay with taxes withheld</a:t>
                      </a:r>
                    </a:p>
                    <a:p>
                      <a:pPr marL="285750" indent="-285750" algn="l">
                        <a:buFont typeface="Arial" panose="020B0604020202020204" pitchFamily="34" charset="0"/>
                        <a:buChar char="•"/>
                      </a:pPr>
                      <a:r>
                        <a:rPr lang="en-US" sz="1800" b="1" baseline="0" dirty="0" smtClean="0">
                          <a:latin typeface="+mn-lt"/>
                        </a:rPr>
                        <a:t>May NOT be grossed up</a:t>
                      </a:r>
                      <a:endParaRPr lang="en-US" sz="1800" b="1" dirty="0">
                        <a:latin typeface="+mn-lt"/>
                      </a:endParaRPr>
                    </a:p>
                  </a:txBody>
                  <a:tcPr marT="45723" marB="45723" anchor="ctr"/>
                </a:tc>
              </a:tr>
              <a:tr h="731524">
                <a:tc>
                  <a:txBody>
                    <a:bodyPr/>
                    <a:lstStyle/>
                    <a:p>
                      <a:endParaRPr lang="en-US" sz="1800" dirty="0">
                        <a:latin typeface="+mn-lt"/>
                      </a:endParaRPr>
                    </a:p>
                  </a:txBody>
                  <a:tcPr marT="45723" marB="45723"/>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smtClean="0">
                          <a:latin typeface="+mn-lt"/>
                        </a:rPr>
                        <a:t>Expense</a:t>
                      </a:r>
                      <a:r>
                        <a:rPr lang="en-US" sz="1800" b="1" baseline="0" dirty="0" smtClean="0">
                          <a:latin typeface="+mn-lt"/>
                        </a:rPr>
                        <a:t> may NOT be paid with University funds</a:t>
                      </a:r>
                      <a:endParaRPr lang="en-US" sz="1800" b="1" dirty="0" smtClean="0">
                        <a:latin typeface="+mn-lt"/>
                      </a:endParaRPr>
                    </a:p>
                  </a:txBody>
                  <a:tcPr marT="45723" marB="45723" anchor="ctr"/>
                </a:tc>
              </a:tr>
            </a:tbl>
          </a:graphicData>
        </a:graphic>
      </p:graphicFrame>
      <p:sp>
        <p:nvSpPr>
          <p:cNvPr id="2" name="Rectangle 1"/>
          <p:cNvSpPr/>
          <p:nvPr/>
        </p:nvSpPr>
        <p:spPr>
          <a:xfrm>
            <a:off x="1189017" y="2077735"/>
            <a:ext cx="2668289" cy="1107996"/>
          </a:xfrm>
          <a:prstGeom prst="rect">
            <a:avLst/>
          </a:prstGeom>
          <a:noFill/>
        </p:spPr>
        <p:txBody>
          <a:bodyPr wrap="square"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66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rPr>
              <a:t>0-90</a:t>
            </a:r>
            <a:endParaRPr lang="en-US" sz="25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endParaRPr>
          </a:p>
        </p:txBody>
      </p:sp>
      <p:sp>
        <p:nvSpPr>
          <p:cNvPr id="11" name="Rectangle 10"/>
          <p:cNvSpPr/>
          <p:nvPr/>
        </p:nvSpPr>
        <p:spPr>
          <a:xfrm>
            <a:off x="977389" y="3023437"/>
            <a:ext cx="3091544" cy="1107996"/>
          </a:xfrm>
          <a:prstGeom prst="rect">
            <a:avLst/>
          </a:prstGeom>
          <a:noFill/>
        </p:spPr>
        <p:txBody>
          <a:bodyPr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6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rPr>
              <a:t>91-182</a:t>
            </a:r>
          </a:p>
        </p:txBody>
      </p:sp>
      <p:sp>
        <p:nvSpPr>
          <p:cNvPr id="12" name="Rectangle 11"/>
          <p:cNvSpPr/>
          <p:nvPr/>
        </p:nvSpPr>
        <p:spPr>
          <a:xfrm>
            <a:off x="977389" y="4007560"/>
            <a:ext cx="3091544" cy="1107996"/>
          </a:xfrm>
          <a:prstGeom prst="rect">
            <a:avLst/>
          </a:prstGeom>
          <a:noFill/>
        </p:spPr>
        <p:txBody>
          <a:bodyPr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6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rPr>
              <a:t>183+</a:t>
            </a:r>
          </a:p>
        </p:txBody>
      </p:sp>
      <p:sp>
        <p:nvSpPr>
          <p:cNvPr id="4" name="TextBox 3"/>
          <p:cNvSpPr txBox="1"/>
          <p:nvPr/>
        </p:nvSpPr>
        <p:spPr>
          <a:xfrm>
            <a:off x="723900" y="5115812"/>
            <a:ext cx="7810500" cy="1446550"/>
          </a:xfrm>
          <a:prstGeom prst="rect">
            <a:avLst/>
          </a:prstGeom>
          <a:noFill/>
        </p:spPr>
        <p:txBody>
          <a:bodyPr wrap="square" rtlCol="0">
            <a:spAutoFit/>
          </a:bodyPr>
          <a:lstStyle/>
          <a:p>
            <a:r>
              <a:rPr lang="en-US" sz="2200" b="1" dirty="0" smtClean="0"/>
              <a:t>Non Harvard Employees: </a:t>
            </a:r>
            <a:r>
              <a:rPr lang="en-US" sz="2200" dirty="0" smtClean="0"/>
              <a:t>While reimbursements to non-employees are not technically bound by the same 90-day deadline, Harvard encourages units to pay non-employee expenses in the same fiscal quarter as they are incurred.</a:t>
            </a:r>
            <a:endParaRPr lang="en-US" sz="2200" dirty="0"/>
          </a:p>
        </p:txBody>
      </p:sp>
      <p:sp>
        <p:nvSpPr>
          <p:cNvPr id="5" name="Footer Placeholder 4"/>
          <p:cNvSpPr>
            <a:spLocks noGrp="1"/>
          </p:cNvSpPr>
          <p:nvPr>
            <p:ph type="ftr" sz="quarter" idx="11"/>
          </p:nvPr>
        </p:nvSpPr>
        <p:spPr>
          <a:xfrm>
            <a:off x="0" y="6492006"/>
            <a:ext cx="2895600" cy="365125"/>
          </a:xfrm>
        </p:spPr>
        <p:txBody>
          <a:bodyPr/>
          <a:lstStyle/>
          <a:p>
            <a:pPr algn="l"/>
            <a:r>
              <a:rPr lang="en-US" sz="1000" dirty="0"/>
              <a:t>07/26/2017 REVISED SLIDE DECK</a:t>
            </a:r>
          </a:p>
        </p:txBody>
      </p:sp>
    </p:spTree>
    <p:extLst>
      <p:ext uri="{BB962C8B-B14F-4D97-AF65-F5344CB8AC3E}">
        <p14:creationId xmlns:p14="http://schemas.microsoft.com/office/powerpoint/2010/main" val="26719475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Title 1"/>
          <p:cNvSpPr>
            <a:spLocks/>
          </p:cNvSpPr>
          <p:nvPr/>
        </p:nvSpPr>
        <p:spPr bwMode="auto">
          <a:xfrm>
            <a:off x="457200" y="164575"/>
            <a:ext cx="8108920" cy="914400"/>
          </a:xfrm>
          <a:prstGeom prst="rect">
            <a:avLst/>
          </a:prstGeom>
          <a:noFill/>
          <a:ln w="9525">
            <a:noFill/>
            <a:miter lim="800000"/>
            <a:headEnd/>
            <a:tailEnd/>
          </a:ln>
        </p:spPr>
        <p:txBody>
          <a:bodyPr anchor="ctr"/>
          <a:lstStyle/>
          <a:p>
            <a:pPr algn="ctr">
              <a:defRPr/>
            </a:pPr>
            <a:r>
              <a:rPr lang="en-US" sz="4200" b="1" dirty="0" smtClean="0">
                <a:solidFill>
                  <a:schemeClr val="accent2"/>
                </a:solidFill>
                <a:latin typeface="+mj-lt"/>
                <a:ea typeface="+mj-ea"/>
                <a:cs typeface="+mj-cs"/>
              </a:rPr>
              <a:t>What is a Harvard Employee?</a:t>
            </a:r>
            <a:endParaRPr lang="en-US" sz="4200" b="1" dirty="0">
              <a:solidFill>
                <a:schemeClr val="accent2"/>
              </a:solidFill>
              <a:latin typeface="+mj-lt"/>
              <a:ea typeface="+mj-ea"/>
              <a:cs typeface="+mj-cs"/>
            </a:endParaRPr>
          </a:p>
        </p:txBody>
      </p:sp>
      <p:graphicFrame>
        <p:nvGraphicFramePr>
          <p:cNvPr id="2" name="Table 1"/>
          <p:cNvGraphicFramePr>
            <a:graphicFrameLocks noGrp="1"/>
          </p:cNvGraphicFramePr>
          <p:nvPr>
            <p:extLst>
              <p:ext uri="{D42A27DB-BD31-4B8C-83A1-F6EECF244321}">
                <p14:modId xmlns:p14="http://schemas.microsoft.com/office/powerpoint/2010/main" val="1236859312"/>
              </p:ext>
            </p:extLst>
          </p:nvPr>
        </p:nvGraphicFramePr>
        <p:xfrm>
          <a:off x="457200" y="1397000"/>
          <a:ext cx="8377754" cy="4246880"/>
        </p:xfrm>
        <a:graphic>
          <a:graphicData uri="http://schemas.openxmlformats.org/drawingml/2006/table">
            <a:tbl>
              <a:tblPr firstRow="1" bandRow="1">
                <a:tableStyleId>{5C22544A-7EE6-4342-B048-85BDC9FD1C3A}</a:tableStyleId>
              </a:tblPr>
              <a:tblGrid>
                <a:gridCol w="3308295"/>
                <a:gridCol w="5069459"/>
              </a:tblGrid>
              <a:tr h="370840">
                <a:tc>
                  <a:txBody>
                    <a:bodyPr/>
                    <a:lstStyle/>
                    <a:p>
                      <a:pPr algn="ctr"/>
                      <a:r>
                        <a:rPr lang="en-US" dirty="0" smtClean="0"/>
                        <a:t>Employee</a:t>
                      </a:r>
                    </a:p>
                    <a:p>
                      <a:pPr algn="ctr"/>
                      <a:r>
                        <a:rPr lang="en-US" dirty="0" smtClean="0"/>
                        <a:t>Concur</a:t>
                      </a:r>
                      <a:endParaRPr lang="en-US" dirty="0"/>
                    </a:p>
                  </a:txBody>
                  <a:tcPr/>
                </a:tc>
                <a:tc>
                  <a:txBody>
                    <a:bodyPr/>
                    <a:lstStyle/>
                    <a:p>
                      <a:pPr algn="ctr"/>
                      <a:r>
                        <a:rPr lang="en-US" dirty="0" smtClean="0"/>
                        <a:t>Nonemployee</a:t>
                      </a:r>
                    </a:p>
                    <a:p>
                      <a:pPr algn="ctr"/>
                      <a:r>
                        <a:rPr lang="en-US" dirty="0" smtClean="0"/>
                        <a:t>HCOM</a:t>
                      </a:r>
                    </a:p>
                  </a:txBody>
                  <a:tcPr/>
                </a:tc>
              </a:tr>
              <a:tr h="370840">
                <a:tc>
                  <a:txBody>
                    <a:bodyPr/>
                    <a:lstStyle/>
                    <a:p>
                      <a:r>
                        <a:rPr lang="en-US" dirty="0" smtClean="0"/>
                        <a:t>Bi-Weekly (PFX, PON, POU)</a:t>
                      </a:r>
                      <a:endParaRPr lang="en-US" dirty="0"/>
                    </a:p>
                  </a:txBody>
                  <a:tcPr/>
                </a:tc>
                <a:tc>
                  <a:txBody>
                    <a:bodyPr/>
                    <a:lstStyle/>
                    <a:p>
                      <a:r>
                        <a:rPr lang="en-US" dirty="0" smtClean="0"/>
                        <a:t>Weekly Temps (includes less-than-half-time) (LHT,</a:t>
                      </a:r>
                      <a:r>
                        <a:rPr lang="en-US" baseline="0" dirty="0" smtClean="0"/>
                        <a:t> </a:t>
                      </a:r>
                      <a:r>
                        <a:rPr lang="en-US" dirty="0" smtClean="0"/>
                        <a:t>WTM, WST)</a:t>
                      </a:r>
                      <a:endParaRPr lang="en-US" dirty="0"/>
                    </a:p>
                  </a:txBody>
                  <a:tcPr/>
                </a:tc>
              </a:tr>
              <a:tr h="370840">
                <a:tc>
                  <a:txBody>
                    <a:bodyPr/>
                    <a:lstStyle/>
                    <a:p>
                      <a:r>
                        <a:rPr lang="en-US" dirty="0" smtClean="0"/>
                        <a:t>Faculty Monthly (MFC)</a:t>
                      </a:r>
                      <a:endParaRPr lang="en-US" dirty="0"/>
                    </a:p>
                  </a:txBody>
                  <a:tcPr/>
                </a:tc>
                <a:tc>
                  <a:txBody>
                    <a:bodyPr/>
                    <a:lstStyle/>
                    <a:p>
                      <a:r>
                        <a:rPr lang="en-US" dirty="0" smtClean="0"/>
                        <a:t>Hires Pay Group (HRH, HRA, HRM, HRW)</a:t>
                      </a:r>
                      <a:endParaRPr lang="en-US" dirty="0"/>
                    </a:p>
                  </a:txBody>
                  <a:tcPr/>
                </a:tc>
              </a:tr>
              <a:tr h="370840">
                <a:tc>
                  <a:txBody>
                    <a:bodyPr/>
                    <a:lstStyle/>
                    <a:p>
                      <a:r>
                        <a:rPr lang="en-US" dirty="0" smtClean="0"/>
                        <a:t>Internal Post-Docs (MIP)</a:t>
                      </a:r>
                      <a:endParaRPr lang="en-US" dirty="0"/>
                    </a:p>
                  </a:txBody>
                  <a:tcPr/>
                </a:tc>
                <a:tc>
                  <a:txBody>
                    <a:bodyPr/>
                    <a:lstStyle/>
                    <a:p>
                      <a:r>
                        <a:rPr lang="en-US" dirty="0" smtClean="0"/>
                        <a:t>Students (stipend) (MST)</a:t>
                      </a:r>
                      <a:endParaRPr lang="en-US" dirty="0"/>
                    </a:p>
                  </a:txBody>
                  <a:tcPr/>
                </a:tc>
              </a:tr>
              <a:tr h="370840">
                <a:tc>
                  <a:txBody>
                    <a:bodyPr/>
                    <a:lstStyle/>
                    <a:p>
                      <a:endParaRPr lang="en-US" dirty="0"/>
                    </a:p>
                  </a:txBody>
                  <a:tcPr/>
                </a:tc>
                <a:tc>
                  <a:txBody>
                    <a:bodyPr/>
                    <a:lstStyle/>
                    <a:p>
                      <a:r>
                        <a:rPr lang="en-US" dirty="0" smtClean="0"/>
                        <a:t>External</a:t>
                      </a:r>
                      <a:r>
                        <a:rPr lang="en-US" baseline="0" dirty="0" smtClean="0"/>
                        <a:t> Post-Docs (MEP)</a:t>
                      </a:r>
                      <a:endParaRPr lang="en-US" dirty="0"/>
                    </a:p>
                  </a:txBody>
                  <a:tcPr/>
                </a:tc>
              </a:tr>
              <a:tr h="370840">
                <a:tc>
                  <a:txBody>
                    <a:bodyPr/>
                    <a:lstStyle/>
                    <a:p>
                      <a:endParaRPr lang="en-US" dirty="0"/>
                    </a:p>
                  </a:txBody>
                  <a:tcPr/>
                </a:tc>
                <a:tc>
                  <a:txBody>
                    <a:bodyPr/>
                    <a:lstStyle/>
                    <a:p>
                      <a:r>
                        <a:rPr lang="en-US" dirty="0" smtClean="0"/>
                        <a:t>Monthly Teaching Fellows (MTF)</a:t>
                      </a:r>
                      <a:endParaRPr lang="en-US" dirty="0"/>
                    </a:p>
                  </a:txBody>
                  <a:tcPr/>
                </a:tc>
              </a:tr>
              <a:tr h="370840">
                <a:tc>
                  <a:txBody>
                    <a:bodyPr/>
                    <a:lstStyle/>
                    <a:p>
                      <a:endParaRPr lang="en-US" dirty="0"/>
                    </a:p>
                  </a:txBody>
                  <a:tcPr/>
                </a:tc>
                <a:tc>
                  <a:txBody>
                    <a:bodyPr/>
                    <a:lstStyle/>
                    <a:p>
                      <a:r>
                        <a:rPr lang="en-US" dirty="0" smtClean="0"/>
                        <a:t>Non-Paid (NPD)</a:t>
                      </a:r>
                      <a:endParaRPr lang="en-US" dirty="0"/>
                    </a:p>
                  </a:txBody>
                  <a:tcPr/>
                </a:tc>
              </a:tr>
              <a:tr h="370840">
                <a:tc>
                  <a:txBody>
                    <a:bodyPr/>
                    <a:lstStyle/>
                    <a:p>
                      <a:endParaRPr lang="en-US" dirty="0"/>
                    </a:p>
                  </a:txBody>
                  <a:tcPr/>
                </a:tc>
                <a:tc>
                  <a:txBody>
                    <a:bodyPr/>
                    <a:lstStyle/>
                    <a:p>
                      <a:r>
                        <a:rPr lang="en-US" dirty="0" smtClean="0"/>
                        <a:t>Long-Term Disability (LTD)</a:t>
                      </a:r>
                      <a:endParaRPr lang="en-US" dirty="0"/>
                    </a:p>
                  </a:txBody>
                  <a:tcPr/>
                </a:tc>
              </a:tr>
              <a:tr h="370840">
                <a:tc>
                  <a:txBody>
                    <a:bodyPr/>
                    <a:lstStyle/>
                    <a:p>
                      <a:endParaRPr lang="en-US" dirty="0"/>
                    </a:p>
                  </a:txBody>
                  <a:tcPr/>
                </a:tc>
                <a:tc>
                  <a:txBody>
                    <a:bodyPr/>
                    <a:lstStyle/>
                    <a:p>
                      <a:r>
                        <a:rPr lang="en-US" dirty="0" smtClean="0"/>
                        <a:t>Retiree Payrolls (RET, RMF)</a:t>
                      </a:r>
                      <a:endParaRPr lang="en-US" dirty="0"/>
                    </a:p>
                  </a:txBody>
                  <a:tcPr/>
                </a:tc>
              </a:tr>
              <a:tr h="370840">
                <a:tc>
                  <a:txBody>
                    <a:bodyPr/>
                    <a:lstStyle/>
                    <a:p>
                      <a:endParaRPr lang="en-US" dirty="0"/>
                    </a:p>
                  </a:txBody>
                  <a:tcPr/>
                </a:tc>
                <a:tc>
                  <a:txBody>
                    <a:bodyPr/>
                    <a:lstStyle/>
                    <a:p>
                      <a:r>
                        <a:rPr lang="en-US" dirty="0" smtClean="0"/>
                        <a:t>Outsourced Payrolls (OUB,</a:t>
                      </a:r>
                      <a:r>
                        <a:rPr lang="en-US" baseline="0" dirty="0" smtClean="0"/>
                        <a:t> OUM, OUS, OUW, OWC)</a:t>
                      </a:r>
                      <a:endParaRPr lang="en-US" dirty="0"/>
                    </a:p>
                  </a:txBody>
                  <a:tcPr/>
                </a:tc>
              </a:tr>
            </a:tbl>
          </a:graphicData>
        </a:graphic>
      </p:graphicFrame>
      <p:sp>
        <p:nvSpPr>
          <p:cNvPr id="3" name="Footer Placeholder 2"/>
          <p:cNvSpPr>
            <a:spLocks noGrp="1"/>
          </p:cNvSpPr>
          <p:nvPr>
            <p:ph type="ftr" sz="quarter" idx="11"/>
          </p:nvPr>
        </p:nvSpPr>
        <p:spPr>
          <a:xfrm>
            <a:off x="0" y="6492875"/>
            <a:ext cx="2895600" cy="365125"/>
          </a:xfrm>
        </p:spPr>
        <p:txBody>
          <a:bodyPr/>
          <a:lstStyle/>
          <a:p>
            <a:pPr algn="l"/>
            <a:r>
              <a:rPr lang="en-US" sz="1000" dirty="0"/>
              <a:t>07/26/2017 REVISED SLIDE DECK</a:t>
            </a:r>
          </a:p>
        </p:txBody>
      </p:sp>
    </p:spTree>
    <p:extLst>
      <p:ext uri="{BB962C8B-B14F-4D97-AF65-F5344CB8AC3E}">
        <p14:creationId xmlns:p14="http://schemas.microsoft.com/office/powerpoint/2010/main" val="1389086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68709</TotalTime>
  <Words>1666</Words>
  <Application>Microsoft Office PowerPoint</Application>
  <PresentationFormat>On-screen Show (4:3)</PresentationFormat>
  <Paragraphs>222</Paragraphs>
  <Slides>17</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ＭＳ Ｐゴシック</vt:lpstr>
      <vt:lpstr>Arial</vt:lpstr>
      <vt:lpstr>Calibri</vt:lpstr>
      <vt:lpstr>Calibri Light</vt:lpstr>
      <vt:lpstr>Office Theme</vt:lpstr>
      <vt:lpstr> Business Expense Reimbursements Policy  </vt:lpstr>
      <vt:lpstr>PowerPoint Presentation</vt:lpstr>
      <vt:lpstr>Agenda</vt:lpstr>
      <vt:lpstr>PowerPoint Presentation</vt:lpstr>
      <vt:lpstr>Foundation of IRS Rules</vt:lpstr>
      <vt:lpstr>PowerPoint Presentation</vt:lpstr>
      <vt:lpstr>PowerPoint Presentation</vt:lpstr>
      <vt:lpstr>PowerPoint Presentation</vt:lpstr>
      <vt:lpstr>PowerPoint Presentation</vt:lpstr>
      <vt:lpstr>PowerPoint Presentation</vt:lpstr>
      <vt:lpstr>Meals</vt:lpstr>
      <vt:lpstr>Gifts</vt:lpstr>
      <vt:lpstr>External Organizations</vt:lpstr>
      <vt:lpstr>Pop Quiz!</vt:lpstr>
      <vt:lpstr>Pop Quiz!</vt:lpstr>
      <vt:lpstr>PowerPoint Presentation</vt:lpstr>
      <vt:lpstr>Additional Materials</vt:lpstr>
    </vt:vector>
  </TitlesOfParts>
  <Company>Harvard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Fellowship vs. Reimbursement</dc:title>
  <dc:creator>Andrea Sexton</dc:creator>
  <cp:lastModifiedBy>Kittredge, Karen J.</cp:lastModifiedBy>
  <cp:revision>683</cp:revision>
  <cp:lastPrinted>2017-07-26T11:50:50Z</cp:lastPrinted>
  <dcterms:created xsi:type="dcterms:W3CDTF">2012-09-17T20:27:11Z</dcterms:created>
  <dcterms:modified xsi:type="dcterms:W3CDTF">2017-07-31T14:25:05Z</dcterms:modified>
</cp:coreProperties>
</file>